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6" r:id="rId3"/>
    <p:sldId id="257" r:id="rId4"/>
    <p:sldId id="258" r:id="rId5"/>
    <p:sldId id="261" r:id="rId6"/>
    <p:sldId id="270" r:id="rId7"/>
    <p:sldId id="260" r:id="rId8"/>
    <p:sldId id="259" r:id="rId9"/>
    <p:sldId id="264" r:id="rId10"/>
    <p:sldId id="271" r:id="rId11"/>
    <p:sldId id="262" r:id="rId12"/>
    <p:sldId id="267" r:id="rId13"/>
    <p:sldId id="265" r:id="rId14"/>
    <p:sldId id="268" r:id="rId15"/>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84" d="100"/>
          <a:sy n="84" d="100"/>
        </p:scale>
        <p:origin x="76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525CA-7ADE-47BB-8CE0-94776B28D6D1}" type="datetimeFigureOut">
              <a:rPr lang="en-IL" smtClean="0"/>
              <a:t>10/29/2020</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D328A-2910-438A-AA6A-24704093D00A}" type="slidenum">
              <a:rPr lang="en-IL" smtClean="0"/>
              <a:t>‹#›</a:t>
            </a:fld>
            <a:endParaRPr lang="en-IL"/>
          </a:p>
        </p:txBody>
      </p:sp>
    </p:spTree>
    <p:extLst>
      <p:ext uri="{BB962C8B-B14F-4D97-AF65-F5344CB8AC3E}">
        <p14:creationId xmlns:p14="http://schemas.microsoft.com/office/powerpoint/2010/main" val="2336755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FA4D328A-2910-438A-AA6A-24704093D00A}" type="slidenum">
              <a:rPr lang="en-IL" smtClean="0"/>
              <a:t>4</a:t>
            </a:fld>
            <a:endParaRPr lang="en-IL"/>
          </a:p>
        </p:txBody>
      </p:sp>
    </p:spTree>
    <p:extLst>
      <p:ext uri="{BB962C8B-B14F-4D97-AF65-F5344CB8AC3E}">
        <p14:creationId xmlns:p14="http://schemas.microsoft.com/office/powerpoint/2010/main" val="235407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5BA5-DDA6-4326-A31C-11FA275AA5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7B443CFB-5A9C-4EE2-B0D9-A9B6EF425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80656F9F-D470-4DEA-A785-D8F923F1F047}"/>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5" name="Footer Placeholder 4">
            <a:extLst>
              <a:ext uri="{FF2B5EF4-FFF2-40B4-BE49-F238E27FC236}">
                <a16:creationId xmlns:a16="http://schemas.microsoft.com/office/drawing/2014/main" id="{3BE90523-1D5F-40BF-B36F-09D64ADF339F}"/>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6EFC18FE-7536-48CA-9526-E0D5B5974F8B}"/>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1986008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3A37-9867-46F5-8350-3817B831F569}"/>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C0E29999-79B8-4F74-8712-6A9DC4A274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1F7D7F88-6F64-4C69-A426-D787C52DE9A5}"/>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5" name="Footer Placeholder 4">
            <a:extLst>
              <a:ext uri="{FF2B5EF4-FFF2-40B4-BE49-F238E27FC236}">
                <a16:creationId xmlns:a16="http://schemas.microsoft.com/office/drawing/2014/main" id="{72DCF7EF-21D0-48F0-9EF0-34B02DABB1A4}"/>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1ECEAE2-FF0D-428F-9EC3-293590B871B9}"/>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4093599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3833D-BB0C-401C-884F-1461B31EEC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2C2E6A49-9FCE-4C74-881F-E12187D6EA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348627F2-86E7-4636-8682-814186A03072}"/>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5" name="Footer Placeholder 4">
            <a:extLst>
              <a:ext uri="{FF2B5EF4-FFF2-40B4-BE49-F238E27FC236}">
                <a16:creationId xmlns:a16="http://schemas.microsoft.com/office/drawing/2014/main" id="{62453EEE-2826-4113-8B26-E644396EE85F}"/>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F8E6DC90-2F78-48A3-8A37-7D6B54EFF602}"/>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71808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1D1C1-9E0C-43B4-8B9B-2FA022A3028D}"/>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A9EB725C-C1C4-44E1-8056-9631E2057F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A5A8EB33-912D-4542-81DD-C6B353F10BF6}"/>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5" name="Footer Placeholder 4">
            <a:extLst>
              <a:ext uri="{FF2B5EF4-FFF2-40B4-BE49-F238E27FC236}">
                <a16:creationId xmlns:a16="http://schemas.microsoft.com/office/drawing/2014/main" id="{16FF5DD2-BD37-4980-85CD-86E6F339755A}"/>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38DE17D6-8F69-4B31-B29C-457733A81633}"/>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40317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56C2-B2A6-4FF0-8AB9-85E1D5DD18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36D8911D-BEB4-45AD-A2FF-C2B67ABD88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26F70F-B4BF-48C7-944F-A650D943E6B4}"/>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5" name="Footer Placeholder 4">
            <a:extLst>
              <a:ext uri="{FF2B5EF4-FFF2-40B4-BE49-F238E27FC236}">
                <a16:creationId xmlns:a16="http://schemas.microsoft.com/office/drawing/2014/main" id="{3C2AAE65-1689-45AE-9F58-AA8E89857B7E}"/>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A9BF96B-DBF4-40CE-A0B2-FFA87920BEB6}"/>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2419305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3196A-496D-4BD3-B7FD-4A37F499E14D}"/>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697983B5-09D4-443D-9DCB-CD5C5CAE6B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465187A4-9B16-48E8-9788-8C7F26E00F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73E4B39E-119B-4551-9EC4-08CE4F1C8529}"/>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6" name="Footer Placeholder 5">
            <a:extLst>
              <a:ext uri="{FF2B5EF4-FFF2-40B4-BE49-F238E27FC236}">
                <a16:creationId xmlns:a16="http://schemas.microsoft.com/office/drawing/2014/main" id="{E88F9C74-8453-4052-A4B0-C932BB10AFAD}"/>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53E914D2-2DDB-47AA-A2F1-00191E374E47}"/>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7081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500C-BC72-428B-A0E2-1CCFCB37CEE4}"/>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64FA36C-3F61-43E1-826D-96ADF7BD09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0DC5AB-2999-4A72-B17A-1C602014E2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FB4BA26-3C3D-44D3-891D-09F233CB8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DBA03E-59CC-4B6D-A131-A93800BAA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AF879D90-DA6A-4BF4-B391-C6C960EB4730}"/>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8" name="Footer Placeholder 7">
            <a:extLst>
              <a:ext uri="{FF2B5EF4-FFF2-40B4-BE49-F238E27FC236}">
                <a16:creationId xmlns:a16="http://schemas.microsoft.com/office/drawing/2014/main" id="{C4F6AA64-F7A2-4102-A403-6248B9AF7FEB}"/>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CB8C2D7E-A2C7-4102-82EF-6C59B6D45C7B}"/>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3640103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DAA4-0EBF-4414-9505-0C2ED46B7E8D}"/>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E0C37897-9990-44EE-BE33-699E7A706051}"/>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4" name="Footer Placeholder 3">
            <a:extLst>
              <a:ext uri="{FF2B5EF4-FFF2-40B4-BE49-F238E27FC236}">
                <a16:creationId xmlns:a16="http://schemas.microsoft.com/office/drawing/2014/main" id="{4EB6DBD3-0DF3-48E3-8C7A-B90F30C2BF73}"/>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F91D8534-3120-4251-83C9-D5E6D93AF364}"/>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309192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9EA14-DB1A-4C27-9D24-1EA54722C49A}"/>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3" name="Footer Placeholder 2">
            <a:extLst>
              <a:ext uri="{FF2B5EF4-FFF2-40B4-BE49-F238E27FC236}">
                <a16:creationId xmlns:a16="http://schemas.microsoft.com/office/drawing/2014/main" id="{A5EA3A47-FA3D-42E5-8B65-5926A08939E2}"/>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8722CF27-0F0D-4704-90A2-D4FB88CE1144}"/>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2088482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F43F-220A-4ABF-882D-CA3E8A3AD8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05631030-CAF7-4994-B9A1-40AD604893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A9E62733-CC05-470B-8C9F-7A9396453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43341A-C2AE-4AB2-A09B-2100FE0EE8CB}"/>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6" name="Footer Placeholder 5">
            <a:extLst>
              <a:ext uri="{FF2B5EF4-FFF2-40B4-BE49-F238E27FC236}">
                <a16:creationId xmlns:a16="http://schemas.microsoft.com/office/drawing/2014/main" id="{D0B76041-AD4E-4099-ADDA-73D52A289BFC}"/>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35DF97C-16EB-43C3-AC2C-8FD2FE63023F}"/>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2945240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8AA52-833A-4FBA-9C50-4A292AD58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F6063610-00C0-4FFB-849A-1EA0C2E5E7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D4A71278-F2A0-4D2A-8A8A-14453072E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711DD-79C9-4969-87C3-BA034ECB806F}"/>
              </a:ext>
            </a:extLst>
          </p:cNvPr>
          <p:cNvSpPr>
            <a:spLocks noGrp="1"/>
          </p:cNvSpPr>
          <p:nvPr>
            <p:ph type="dt" sz="half" idx="10"/>
          </p:nvPr>
        </p:nvSpPr>
        <p:spPr/>
        <p:txBody>
          <a:bodyPr/>
          <a:lstStyle/>
          <a:p>
            <a:fld id="{A2B9C420-1A94-4C23-9401-7612C689EA68}" type="datetimeFigureOut">
              <a:rPr lang="en-IL" smtClean="0"/>
              <a:t>10/29/2020</a:t>
            </a:fld>
            <a:endParaRPr lang="en-IL"/>
          </a:p>
        </p:txBody>
      </p:sp>
      <p:sp>
        <p:nvSpPr>
          <p:cNvPr id="6" name="Footer Placeholder 5">
            <a:extLst>
              <a:ext uri="{FF2B5EF4-FFF2-40B4-BE49-F238E27FC236}">
                <a16:creationId xmlns:a16="http://schemas.microsoft.com/office/drawing/2014/main" id="{F6CC1162-94F4-49B6-9D02-10592E3BC3E1}"/>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5AAF24F9-F52A-4343-85B1-BE80AB4408FF}"/>
              </a:ext>
            </a:extLst>
          </p:cNvPr>
          <p:cNvSpPr>
            <a:spLocks noGrp="1"/>
          </p:cNvSpPr>
          <p:nvPr>
            <p:ph type="sldNum" sz="quarter" idx="12"/>
          </p:nvPr>
        </p:nvSpPr>
        <p:spPr/>
        <p:txBody>
          <a:bodyPr/>
          <a:lstStyle/>
          <a:p>
            <a:fld id="{9BB06E83-C9BB-4D16-9D75-9776F27FB804}" type="slidenum">
              <a:rPr lang="en-IL" smtClean="0"/>
              <a:t>‹#›</a:t>
            </a:fld>
            <a:endParaRPr lang="en-IL"/>
          </a:p>
        </p:txBody>
      </p:sp>
    </p:spTree>
    <p:extLst>
      <p:ext uri="{BB962C8B-B14F-4D97-AF65-F5344CB8AC3E}">
        <p14:creationId xmlns:p14="http://schemas.microsoft.com/office/powerpoint/2010/main" val="332050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B5E7F-536E-446C-9F1E-689D629FC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2CA0D74E-45DD-447B-A604-AE3273E88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4B41FD1C-EA38-4056-98B8-29647A0F1C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9C420-1A94-4C23-9401-7612C689EA68}" type="datetimeFigureOut">
              <a:rPr lang="en-IL" smtClean="0"/>
              <a:t>10/29/2020</a:t>
            </a:fld>
            <a:endParaRPr lang="en-IL"/>
          </a:p>
        </p:txBody>
      </p:sp>
      <p:sp>
        <p:nvSpPr>
          <p:cNvPr id="5" name="Footer Placeholder 4">
            <a:extLst>
              <a:ext uri="{FF2B5EF4-FFF2-40B4-BE49-F238E27FC236}">
                <a16:creationId xmlns:a16="http://schemas.microsoft.com/office/drawing/2014/main" id="{8C1E6A64-3749-40D0-BD70-71FBA5E49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DF2A01E3-434A-470F-89BD-B97C5C4D5F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06E83-C9BB-4D16-9D75-9776F27FB804}" type="slidenum">
              <a:rPr lang="en-IL" smtClean="0"/>
              <a:t>‹#›</a:t>
            </a:fld>
            <a:endParaRPr lang="en-IL"/>
          </a:p>
        </p:txBody>
      </p:sp>
    </p:spTree>
    <p:extLst>
      <p:ext uri="{BB962C8B-B14F-4D97-AF65-F5344CB8AC3E}">
        <p14:creationId xmlns:p14="http://schemas.microsoft.com/office/powerpoint/2010/main" val="854958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8EB5AE-E804-417D-BABD-D6F68CE5F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4870" y="72174"/>
            <a:ext cx="8947130" cy="6713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4D12B0-74A6-4809-A8AE-897FBA7FF631}"/>
              </a:ext>
            </a:extLst>
          </p:cNvPr>
          <p:cNvSpPr>
            <a:spLocks noGrp="1"/>
          </p:cNvSpPr>
          <p:nvPr>
            <p:ph type="ctrTitle"/>
          </p:nvPr>
        </p:nvSpPr>
        <p:spPr>
          <a:xfrm>
            <a:off x="-2789435" y="3023083"/>
            <a:ext cx="9144000" cy="2387600"/>
          </a:xfrm>
        </p:spPr>
        <p:txBody>
          <a:bodyPr>
            <a:noAutofit/>
          </a:bodyPr>
          <a:lstStyle/>
          <a:p>
            <a:r>
              <a:rPr lang="he-IL" sz="9600" dirty="0">
                <a:solidFill>
                  <a:schemeClr val="tx1">
                    <a:lumMod val="95000"/>
                    <a:lumOff val="5000"/>
                  </a:schemeClr>
                </a:solidFill>
                <a:latin typeface="Amatica SC" panose="00000500000000000000" pitchFamily="2" charset="-79"/>
                <a:ea typeface="Verdana" panose="020B0604030504040204" pitchFamily="34" charset="0"/>
                <a:cs typeface="Amatica SC" panose="00000500000000000000" pitchFamily="2" charset="-79"/>
              </a:rPr>
              <a:t>כן"</a:t>
            </a:r>
            <a:br>
              <a:rPr lang="he-IL" sz="9600" dirty="0">
                <a:solidFill>
                  <a:schemeClr val="tx1">
                    <a:lumMod val="95000"/>
                    <a:lumOff val="5000"/>
                  </a:schemeClr>
                </a:solidFill>
                <a:latin typeface="Amatica SC" panose="00000500000000000000" pitchFamily="2" charset="-79"/>
                <a:ea typeface="Verdana" panose="020B0604030504040204" pitchFamily="34" charset="0"/>
                <a:cs typeface="Amatica SC" panose="00000500000000000000" pitchFamily="2" charset="-79"/>
              </a:rPr>
            </a:br>
            <a:r>
              <a:rPr lang="he-IL" sz="9600" b="1" dirty="0">
                <a:solidFill>
                  <a:schemeClr val="tx1">
                    <a:lumMod val="95000"/>
                    <a:lumOff val="5000"/>
                  </a:schemeClr>
                </a:solidFill>
                <a:latin typeface="Amatica SC" panose="00000500000000000000" pitchFamily="2" charset="-79"/>
                <a:ea typeface="Verdana" panose="020B0604030504040204" pitchFamily="34" charset="0"/>
                <a:cs typeface="Amatica SC" panose="00000500000000000000" pitchFamily="2" charset="-79"/>
              </a:rPr>
              <a:t>לשלום</a:t>
            </a:r>
            <a:r>
              <a:rPr lang="he-IL" sz="9600" dirty="0">
                <a:solidFill>
                  <a:schemeClr val="tx1">
                    <a:lumMod val="95000"/>
                    <a:lumOff val="5000"/>
                  </a:schemeClr>
                </a:solidFill>
                <a:latin typeface="Amatica SC" panose="00000500000000000000" pitchFamily="2" charset="-79"/>
                <a:ea typeface="Verdana" panose="020B0604030504040204" pitchFamily="34" charset="0"/>
                <a:cs typeface="Amatica SC" panose="00000500000000000000" pitchFamily="2" charset="-79"/>
              </a:rPr>
              <a:t/>
            </a:r>
            <a:br>
              <a:rPr lang="he-IL" sz="9600" dirty="0">
                <a:solidFill>
                  <a:schemeClr val="tx1">
                    <a:lumMod val="95000"/>
                    <a:lumOff val="5000"/>
                  </a:schemeClr>
                </a:solidFill>
                <a:latin typeface="Amatica SC" panose="00000500000000000000" pitchFamily="2" charset="-79"/>
                <a:ea typeface="Verdana" panose="020B0604030504040204" pitchFamily="34" charset="0"/>
                <a:cs typeface="Amatica SC" panose="00000500000000000000" pitchFamily="2" charset="-79"/>
              </a:rPr>
            </a:br>
            <a:r>
              <a:rPr lang="he-IL" sz="9600" dirty="0">
                <a:solidFill>
                  <a:schemeClr val="tx1">
                    <a:lumMod val="95000"/>
                    <a:lumOff val="5000"/>
                  </a:schemeClr>
                </a:solidFill>
                <a:latin typeface="Amatica SC" panose="00000500000000000000" pitchFamily="2" charset="-79"/>
                <a:ea typeface="Verdana" panose="020B0604030504040204" pitchFamily="34" charset="0"/>
                <a:cs typeface="Amatica SC" panose="00000500000000000000" pitchFamily="2" charset="-79"/>
              </a:rPr>
              <a:t>לא</a:t>
            </a:r>
            <a:br>
              <a:rPr lang="he-IL" sz="9600" dirty="0">
                <a:solidFill>
                  <a:schemeClr val="tx1">
                    <a:lumMod val="95000"/>
                    <a:lumOff val="5000"/>
                  </a:schemeClr>
                </a:solidFill>
                <a:latin typeface="Amatica SC" panose="00000500000000000000" pitchFamily="2" charset="-79"/>
                <a:ea typeface="Verdana" panose="020B0604030504040204" pitchFamily="34" charset="0"/>
                <a:cs typeface="Amatica SC" panose="00000500000000000000" pitchFamily="2" charset="-79"/>
              </a:rPr>
            </a:br>
            <a:r>
              <a:rPr lang="he-IL" sz="9600" b="1" dirty="0">
                <a:solidFill>
                  <a:schemeClr val="tx1">
                    <a:lumMod val="95000"/>
                    <a:lumOff val="5000"/>
                  </a:schemeClr>
                </a:solidFill>
                <a:latin typeface="Amatica SC" panose="00000500000000000000" pitchFamily="2" charset="-79"/>
                <a:ea typeface="Verdana" panose="020B0604030504040204" pitchFamily="34" charset="0"/>
                <a:cs typeface="Amatica SC" panose="00000500000000000000" pitchFamily="2" charset="-79"/>
              </a:rPr>
              <a:t>לאלימות"</a:t>
            </a:r>
            <a:endParaRPr lang="en-IL" sz="9600" b="1" dirty="0">
              <a:solidFill>
                <a:schemeClr val="tx1">
                  <a:lumMod val="95000"/>
                  <a:lumOff val="5000"/>
                </a:schemeClr>
              </a:solidFill>
              <a:latin typeface="Amatica SC" panose="00000500000000000000" pitchFamily="2" charset="-79"/>
              <a:ea typeface="Verdana" panose="020B0604030504040204" pitchFamily="34" charset="0"/>
              <a:cs typeface="Amatica SC" panose="00000500000000000000" pitchFamily="2" charset="-79"/>
            </a:endParaRPr>
          </a:p>
        </p:txBody>
      </p:sp>
      <p:sp>
        <p:nvSpPr>
          <p:cNvPr id="4" name="TextBox 3">
            <a:extLst>
              <a:ext uri="{FF2B5EF4-FFF2-40B4-BE49-F238E27FC236}">
                <a16:creationId xmlns:a16="http://schemas.microsoft.com/office/drawing/2014/main" id="{29735882-5E7B-4205-BEFB-437E99826B55}"/>
              </a:ext>
            </a:extLst>
          </p:cNvPr>
          <p:cNvSpPr txBox="1"/>
          <p:nvPr/>
        </p:nvSpPr>
        <p:spPr>
          <a:xfrm>
            <a:off x="513707" y="5267101"/>
            <a:ext cx="2537717" cy="1446550"/>
          </a:xfrm>
          <a:prstGeom prst="rect">
            <a:avLst/>
          </a:prstGeom>
          <a:noFill/>
        </p:spPr>
        <p:txBody>
          <a:bodyPr wrap="square" rtlCol="0">
            <a:spAutoFit/>
          </a:bodyPr>
          <a:lstStyle/>
          <a:p>
            <a:pPr algn="ctr"/>
            <a:r>
              <a:rPr lang="he-IL" sz="4400" b="1" dirty="0">
                <a:latin typeface="Amatica SC" panose="00000500000000000000" pitchFamily="2" charset="-79"/>
                <a:cs typeface="Amatica SC" panose="00000500000000000000" pitchFamily="2" charset="-79"/>
              </a:rPr>
              <a:t>יצחק רבין </a:t>
            </a:r>
          </a:p>
          <a:p>
            <a:pPr algn="ctr"/>
            <a:r>
              <a:rPr lang="he-IL" sz="4400" b="1" dirty="0">
                <a:latin typeface="Amatica SC" panose="00000500000000000000" pitchFamily="2" charset="-79"/>
                <a:cs typeface="Amatica SC" panose="00000500000000000000" pitchFamily="2" charset="-79"/>
              </a:rPr>
              <a:t>1922-1995</a:t>
            </a:r>
          </a:p>
        </p:txBody>
      </p:sp>
      <p:pic>
        <p:nvPicPr>
          <p:cNvPr id="3" name="שלמה ארצי- דוח רצח">
            <a:hlinkClick r:id="" action="ppaction://media"/>
            <a:extLst>
              <a:ext uri="{FF2B5EF4-FFF2-40B4-BE49-F238E27FC236}">
                <a16:creationId xmlns:a16="http://schemas.microsoft.com/office/drawing/2014/main" id="{03D65B30-05C7-4AAE-A0D1-B1F2D00DB8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4565" y="5954130"/>
            <a:ext cx="406400" cy="406400"/>
          </a:xfrm>
          <a:prstGeom prst="rect">
            <a:avLst/>
          </a:prstGeom>
        </p:spPr>
      </p:pic>
    </p:spTree>
    <p:extLst>
      <p:ext uri="{BB962C8B-B14F-4D97-AF65-F5344CB8AC3E}">
        <p14:creationId xmlns:p14="http://schemas.microsoft.com/office/powerpoint/2010/main" val="276054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ndles GIFs - Get the best GIF on GIPHY">
            <a:extLst>
              <a:ext uri="{FF2B5EF4-FFF2-40B4-BE49-F238E27FC236}">
                <a16:creationId xmlns:a16="http://schemas.microsoft.com/office/drawing/2014/main" id="{162C7856-F333-4CA3-AA1A-18866AF7E85F}"/>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4299" y="154113"/>
            <a:ext cx="12216299" cy="65087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C9ACA9C-0FAE-413F-8EDF-40CC273916A3}"/>
              </a:ext>
            </a:extLst>
          </p:cNvPr>
          <p:cNvSpPr>
            <a:spLocks noGrp="1"/>
          </p:cNvSpPr>
          <p:nvPr>
            <p:ph idx="1"/>
          </p:nvPr>
        </p:nvSpPr>
        <p:spPr>
          <a:xfrm>
            <a:off x="620517" y="513612"/>
            <a:ext cx="11147461" cy="7119992"/>
          </a:xfrm>
        </p:spPr>
        <p:txBody>
          <a:bodyPr>
            <a:normAutofit/>
          </a:bodyPr>
          <a:lstStyle/>
          <a:p>
            <a:pPr algn="ctr">
              <a:lnSpc>
                <a:spcPct val="170000"/>
              </a:lnSpc>
              <a:spcBef>
                <a:spcPct val="0"/>
              </a:spcBef>
              <a:buFontTx/>
              <a:buNone/>
            </a:pPr>
            <a:r>
              <a:rPr lang="he-IL" altLang="he-IL" sz="3200" b="1" dirty="0">
                <a:solidFill>
                  <a:srgbClr val="141414"/>
                </a:solidFill>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העוצמה הגדולה של ההסתה מתאפשרת בגלל התפתחות הטכנולוגיה, וחדירתם העמוקה של הרשתות החברתיות והסמארטפונים. </a:t>
            </a:r>
          </a:p>
          <a:p>
            <a:pPr algn="ctr">
              <a:lnSpc>
                <a:spcPct val="170000"/>
              </a:lnSpc>
              <a:spcBef>
                <a:spcPct val="0"/>
              </a:spcBef>
              <a:buFontTx/>
              <a:buNone/>
            </a:pPr>
            <a:r>
              <a:rPr lang="he-IL" altLang="he-IL" sz="3200" b="1" dirty="0">
                <a:solidFill>
                  <a:srgbClr val="141414"/>
                </a:solidFill>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במהלך השנים, לאחר הרצח, התפתח המושג שיימינג- בריונות ברשת, שאף גבה חיי אדם, ובמקרים אחרים הרס אותם. </a:t>
            </a:r>
            <a:r>
              <a:rPr lang="en-US" altLang="he-IL" sz="3200" b="1" dirty="0">
                <a:solidFill>
                  <a:srgbClr val="141414"/>
                </a:solidFill>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
            </a:r>
            <a:br>
              <a:rPr lang="en-US" altLang="he-IL" sz="3200" b="1" dirty="0">
                <a:solidFill>
                  <a:srgbClr val="141414"/>
                </a:solidFill>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br>
            <a:r>
              <a:rPr lang="he-IL" altLang="he-IL" sz="3200" b="1" dirty="0">
                <a:solidFill>
                  <a:srgbClr val="141414"/>
                </a:solidFill>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ההסתה הזו מייצרת כר נוח לרצח הבא</a:t>
            </a:r>
            <a:r>
              <a:rPr lang="he-IL" altLang="he-IL" sz="3200" b="1" dirty="0">
                <a:solidFill>
                  <a:srgbClr val="141414"/>
                </a:solidFill>
                <a:effectLst>
                  <a:outerShdw blurRad="38100" dist="38100" dir="2700000" algn="tl">
                    <a:srgbClr val="000000">
                      <a:alpha val="43137"/>
                    </a:srgbClr>
                  </a:outerShdw>
                </a:effectLst>
                <a:latin typeface="OpenSansHebrew"/>
              </a:rPr>
              <a:t>.</a:t>
            </a:r>
          </a:p>
        </p:txBody>
      </p:sp>
    </p:spTree>
    <p:extLst>
      <p:ext uri="{BB962C8B-B14F-4D97-AF65-F5344CB8AC3E}">
        <p14:creationId xmlns:p14="http://schemas.microsoft.com/office/powerpoint/2010/main" val="288482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CE21-0B1A-4EE0-A328-545384287821}"/>
              </a:ext>
            </a:extLst>
          </p:cNvPr>
          <p:cNvSpPr>
            <a:spLocks noGrp="1"/>
          </p:cNvSpPr>
          <p:nvPr>
            <p:ph type="title"/>
          </p:nvPr>
        </p:nvSpPr>
        <p:spPr/>
        <p:txBody>
          <a:bodyPr/>
          <a:lstStyle/>
          <a:p>
            <a:endParaRPr lang="en-IL"/>
          </a:p>
        </p:txBody>
      </p:sp>
      <p:pic>
        <p:nvPicPr>
          <p:cNvPr id="4" name="Picture 4" descr="Candles GIFs - Get the best GIF on GIPHY">
            <a:extLst>
              <a:ext uri="{FF2B5EF4-FFF2-40B4-BE49-F238E27FC236}">
                <a16:creationId xmlns:a16="http://schemas.microsoft.com/office/drawing/2014/main" id="{53D8201A-0C7C-47D0-8851-3786FB4DC871}"/>
              </a:ext>
            </a:extLst>
          </p:cNvPr>
          <p:cNvPicPr>
            <a:picLocks noChangeAspect="1" noChangeArrowheads="1" noCrop="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2656" y="195113"/>
            <a:ext cx="12139344" cy="6467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ההסתה שהובילה לרצח יצחק רבין">
            <a:hlinkClick r:id="" action="ppaction://media"/>
            <a:extLst>
              <a:ext uri="{FF2B5EF4-FFF2-40B4-BE49-F238E27FC236}">
                <a16:creationId xmlns:a16="http://schemas.microsoft.com/office/drawing/2014/main" id="{D0EF4ABE-3A87-4EFD-A977-6FAF89F09E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96082" y="0"/>
            <a:ext cx="9652491" cy="7062862"/>
          </a:xfrm>
        </p:spPr>
      </p:pic>
    </p:spTree>
    <p:extLst>
      <p:ext uri="{BB962C8B-B14F-4D97-AF65-F5344CB8AC3E}">
        <p14:creationId xmlns:p14="http://schemas.microsoft.com/office/powerpoint/2010/main" val="2539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5122-C433-48A7-BFC8-648CDFC96386}"/>
              </a:ext>
            </a:extLst>
          </p:cNvPr>
          <p:cNvSpPr>
            <a:spLocks noGrp="1"/>
          </p:cNvSpPr>
          <p:nvPr>
            <p:ph type="title"/>
          </p:nvPr>
        </p:nvSpPr>
        <p:spPr>
          <a:xfrm>
            <a:off x="838200" y="858949"/>
            <a:ext cx="10515600" cy="1077977"/>
          </a:xfrm>
        </p:spPr>
        <p:txBody>
          <a:bodyPr>
            <a:noAutofit/>
          </a:bodyPr>
          <a:lstStyle/>
          <a:p>
            <a:pPr algn="ctr"/>
            <a:r>
              <a:rPr 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אני ואתה </a:t>
            </a:r>
            <a:br>
              <a:rPr 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br>
            <a:r>
              <a:rPr 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אריק איינשטיין</a:t>
            </a:r>
            <a:br>
              <a:rPr 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br>
            <a:endParaRPr lang="en-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endParaRPr>
          </a:p>
        </p:txBody>
      </p:sp>
      <p:pic>
        <p:nvPicPr>
          <p:cNvPr id="13314" name="Picture 2" descr="Better Together | Harvard Medical School">
            <a:extLst>
              <a:ext uri="{FF2B5EF4-FFF2-40B4-BE49-F238E27FC236}">
                <a16:creationId xmlns:a16="http://schemas.microsoft.com/office/drawing/2014/main" id="{89612296-6A05-4117-B280-CAC526452C74}"/>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22274" y="113640"/>
            <a:ext cx="11947451" cy="66307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1CF3B42-59EF-4DB4-BC38-9222858CF7CD}"/>
              </a:ext>
            </a:extLst>
          </p:cNvPr>
          <p:cNvSpPr txBox="1">
            <a:spLocks/>
          </p:cNvSpPr>
          <p:nvPr/>
        </p:nvSpPr>
        <p:spPr>
          <a:xfrm>
            <a:off x="664137" y="2282384"/>
            <a:ext cx="10515600" cy="46961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latin typeface="Varela Round" panose="00000500000000000000" pitchFamily="2" charset="-79"/>
                <a:cs typeface="Varela Round" panose="00000500000000000000" pitchFamily="2" charset="-79"/>
              </a:rPr>
              <a:t>אני ואתה נשנה את העולם</a:t>
            </a:r>
            <a:r>
              <a:rPr lang="he-IL" sz="3600" dirty="0"/>
              <a:t/>
            </a:r>
            <a:br>
              <a:rPr lang="he-IL" sz="3600" dirty="0"/>
            </a:br>
            <a:r>
              <a:rPr lang="he-IL" sz="3600" dirty="0">
                <a:latin typeface="Varela Round" panose="00000500000000000000" pitchFamily="2" charset="-79"/>
                <a:cs typeface="Varela Round" panose="00000500000000000000" pitchFamily="2" charset="-79"/>
              </a:rPr>
              <a:t>אני ואתה אז יבואו כבר כולם,</a:t>
            </a:r>
            <a:br>
              <a:rPr lang="he-IL" sz="3600" dirty="0">
                <a:latin typeface="Varela Round" panose="00000500000000000000" pitchFamily="2" charset="-79"/>
                <a:cs typeface="Varela Round" panose="00000500000000000000" pitchFamily="2" charset="-79"/>
              </a:rPr>
            </a:br>
            <a:r>
              <a:rPr lang="he-IL" sz="3600" dirty="0">
                <a:latin typeface="Varela Round" panose="00000500000000000000" pitchFamily="2" charset="-79"/>
                <a:cs typeface="Varela Round" panose="00000500000000000000" pitchFamily="2" charset="-79"/>
              </a:rPr>
              <a:t>אמרו את זה קודם לפני,</a:t>
            </a:r>
            <a:br>
              <a:rPr lang="he-IL" sz="3600" dirty="0">
                <a:latin typeface="Varela Round" panose="00000500000000000000" pitchFamily="2" charset="-79"/>
                <a:cs typeface="Varela Round" panose="00000500000000000000" pitchFamily="2" charset="-79"/>
              </a:rPr>
            </a:br>
            <a:r>
              <a:rPr lang="he-IL" sz="3600" dirty="0">
                <a:latin typeface="Varela Round" panose="00000500000000000000" pitchFamily="2" charset="-79"/>
                <a:cs typeface="Varela Round" panose="00000500000000000000" pitchFamily="2" charset="-79"/>
              </a:rPr>
              <a:t>זה לא משנה - אני ואתה נשנה את העולם.</a:t>
            </a:r>
            <a:endParaRPr lang="en-US" sz="3600" dirty="0">
              <a:latin typeface="Varela Round" panose="00000500000000000000" pitchFamily="2" charset="-79"/>
              <a:cs typeface="Varela Round" panose="00000500000000000000" pitchFamily="2" charset="-79"/>
            </a:endParaRPr>
          </a:p>
          <a:p>
            <a:pPr algn="ctr"/>
            <a:endParaRPr lang="he-IL" sz="3600" dirty="0">
              <a:latin typeface="Varela Round" panose="00000500000000000000" pitchFamily="2" charset="-79"/>
              <a:cs typeface="Varela Round" panose="00000500000000000000" pitchFamily="2" charset="-79"/>
            </a:endParaRPr>
          </a:p>
          <a:p>
            <a:pPr algn="ctr"/>
            <a:r>
              <a:rPr lang="he-IL" sz="3600" dirty="0">
                <a:latin typeface="Varela Round" panose="00000500000000000000" pitchFamily="2" charset="-79"/>
                <a:cs typeface="Varela Round" panose="00000500000000000000" pitchFamily="2" charset="-79"/>
              </a:rPr>
              <a:t>אני ואתה ננסה מהתחלה,</a:t>
            </a:r>
            <a:br>
              <a:rPr lang="he-IL" sz="3600" dirty="0">
                <a:latin typeface="Varela Round" panose="00000500000000000000" pitchFamily="2" charset="-79"/>
                <a:cs typeface="Varela Round" panose="00000500000000000000" pitchFamily="2" charset="-79"/>
              </a:rPr>
            </a:br>
            <a:r>
              <a:rPr lang="he-IL" sz="3600" dirty="0">
                <a:latin typeface="Varela Round" panose="00000500000000000000" pitchFamily="2" charset="-79"/>
                <a:cs typeface="Varela Round" panose="00000500000000000000" pitchFamily="2" charset="-79"/>
              </a:rPr>
              <a:t>יהיה לנו רע, אין דבר זה לא נורא,</a:t>
            </a:r>
            <a:br>
              <a:rPr lang="he-IL" sz="3600" dirty="0">
                <a:latin typeface="Varela Round" panose="00000500000000000000" pitchFamily="2" charset="-79"/>
                <a:cs typeface="Varela Round" panose="00000500000000000000" pitchFamily="2" charset="-79"/>
              </a:rPr>
            </a:br>
            <a:r>
              <a:rPr lang="he-IL" sz="3600" dirty="0">
                <a:latin typeface="Varela Round" panose="00000500000000000000" pitchFamily="2" charset="-79"/>
                <a:cs typeface="Varela Round" panose="00000500000000000000" pitchFamily="2" charset="-79"/>
              </a:rPr>
              <a:t>אמרו את זה קודם לפני,</a:t>
            </a:r>
            <a:br>
              <a:rPr lang="he-IL" sz="3600" dirty="0">
                <a:latin typeface="Varela Round" panose="00000500000000000000" pitchFamily="2" charset="-79"/>
                <a:cs typeface="Varela Round" panose="00000500000000000000" pitchFamily="2" charset="-79"/>
              </a:rPr>
            </a:br>
            <a:r>
              <a:rPr lang="he-IL" sz="3600" dirty="0">
                <a:latin typeface="Varela Round" panose="00000500000000000000" pitchFamily="2" charset="-79"/>
                <a:cs typeface="Varela Round" panose="00000500000000000000" pitchFamily="2" charset="-79"/>
              </a:rPr>
              <a:t>זה לא משנה - אני ואתה נשנה את העולם</a:t>
            </a:r>
            <a:r>
              <a:rPr lang="he-IL" sz="3200" dirty="0">
                <a:latin typeface="Varela Round" panose="00000500000000000000" pitchFamily="2" charset="-79"/>
                <a:cs typeface="Varela Round" panose="00000500000000000000" pitchFamily="2" charset="-79"/>
              </a:rPr>
              <a:t>.</a:t>
            </a:r>
          </a:p>
          <a:p>
            <a:pPr algn="ctr"/>
            <a:r>
              <a:rPr lang="he-IL" sz="3200" dirty="0">
                <a:latin typeface="Varela Round" panose="00000500000000000000" pitchFamily="2" charset="-79"/>
                <a:cs typeface="Varela Round" panose="00000500000000000000" pitchFamily="2" charset="-79"/>
              </a:rPr>
              <a:t/>
            </a:r>
            <a:br>
              <a:rPr lang="he-IL" sz="3200" dirty="0">
                <a:latin typeface="Varela Round" panose="00000500000000000000" pitchFamily="2" charset="-79"/>
                <a:cs typeface="Varela Round" panose="00000500000000000000" pitchFamily="2" charset="-79"/>
              </a:rPr>
            </a:br>
            <a:endParaRPr lang="he-IL" sz="32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498109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כיכר רבין – ויקיפדיה">
            <a:extLst>
              <a:ext uri="{FF2B5EF4-FFF2-40B4-BE49-F238E27FC236}">
                <a16:creationId xmlns:a16="http://schemas.microsoft.com/office/drawing/2014/main" id="{5BC065DF-3065-47E4-881D-740FD296F6B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288" r="27710"/>
          <a:stretch/>
        </p:blipFill>
        <p:spPr bwMode="auto">
          <a:xfrm>
            <a:off x="5797543" y="10"/>
            <a:ext cx="6394152" cy="6857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7" name="TextBox 6">
            <a:extLst>
              <a:ext uri="{FF2B5EF4-FFF2-40B4-BE49-F238E27FC236}">
                <a16:creationId xmlns:a16="http://schemas.microsoft.com/office/drawing/2014/main" id="{D3264661-2E53-4C82-B8A3-61A521774C38}"/>
              </a:ext>
            </a:extLst>
          </p:cNvPr>
          <p:cNvSpPr txBox="1"/>
          <p:nvPr/>
        </p:nvSpPr>
        <p:spPr>
          <a:xfrm>
            <a:off x="698338" y="158789"/>
            <a:ext cx="4921321" cy="6740307"/>
          </a:xfrm>
          <a:prstGeom prst="rect">
            <a:avLst/>
          </a:prstGeom>
          <a:noFill/>
        </p:spPr>
        <p:txBody>
          <a:bodyPr wrap="square" rtlCol="0">
            <a:spAutoFit/>
          </a:bodyPr>
          <a:lstStyle/>
          <a:p>
            <a:pPr algn="ctr">
              <a:lnSpc>
                <a:spcPct val="100000"/>
              </a:lnSpc>
              <a:spcBef>
                <a:spcPct val="0"/>
              </a:spcBef>
              <a:buFontTx/>
              <a:buNone/>
            </a:pPr>
            <a:r>
              <a:rPr lang="he-IL" altLang="he-IL" dirty="0">
                <a:latin typeface="Varela Round" panose="00000500000000000000" pitchFamily="2" charset="-79"/>
                <a:ea typeface="Verdana" panose="020B0604030504040204" pitchFamily="34" charset="0"/>
                <a:cs typeface="Varela Round" panose="00000500000000000000" pitchFamily="2" charset="-79"/>
              </a:rPr>
              <a:t>מתוך הנאום האחרון: </a:t>
            </a:r>
            <a:endParaRPr lang="en-US" altLang="he-IL" dirty="0">
              <a:latin typeface="Varela Round" panose="00000500000000000000" pitchFamily="2" charset="-79"/>
              <a:ea typeface="Verdana" panose="020B0604030504040204" pitchFamily="34" charset="0"/>
              <a:cs typeface="Varela Round" panose="00000500000000000000" pitchFamily="2" charset="-79"/>
            </a:endParaRPr>
          </a:p>
          <a:p>
            <a:pPr algn="ctr">
              <a:lnSpc>
                <a:spcPct val="100000"/>
              </a:lnSpc>
              <a:spcBef>
                <a:spcPct val="0"/>
              </a:spcBef>
              <a:buFontTx/>
              <a:buNone/>
            </a:pPr>
            <a:r>
              <a:rPr lang="he-IL" altLang="he-IL" dirty="0">
                <a:latin typeface="Varela Round" panose="00000500000000000000" pitchFamily="2" charset="-79"/>
                <a:ea typeface="Verdana" panose="020B0604030504040204" pitchFamily="34" charset="0"/>
                <a:cs typeface="Varela Round" panose="00000500000000000000" pitchFamily="2" charset="-79"/>
              </a:rPr>
              <a:t> </a:t>
            </a:r>
            <a:endParaRPr lang="en-US" altLang="he-IL" dirty="0">
              <a:latin typeface="Varela Round" panose="00000500000000000000" pitchFamily="2" charset="-79"/>
              <a:ea typeface="Verdana" panose="020B0604030504040204" pitchFamily="34" charset="0"/>
              <a:cs typeface="Varela Round" panose="00000500000000000000" pitchFamily="2" charset="-79"/>
            </a:endParaRPr>
          </a:p>
          <a:p>
            <a:pPr algn="ctr">
              <a:lnSpc>
                <a:spcPct val="150000"/>
              </a:lnSpc>
              <a:spcBef>
                <a:spcPct val="0"/>
              </a:spcBef>
              <a:buFontTx/>
              <a:buNone/>
            </a:pPr>
            <a:r>
              <a:rPr lang="he-IL" altLang="he-IL" dirty="0">
                <a:latin typeface="Varela Round" panose="00000500000000000000" pitchFamily="2" charset="-79"/>
                <a:ea typeface="Verdana" panose="020B0604030504040204" pitchFamily="34" charset="0"/>
                <a:cs typeface="Varela Round" panose="00000500000000000000" pitchFamily="2" charset="-79"/>
              </a:rPr>
              <a:t>"תמיד האמנתי כי מרבית העם רוצה בשלום, מוכן ליטול סיכון לשלום. </a:t>
            </a:r>
            <a:r>
              <a:rPr lang="en-US" altLang="he-IL" dirty="0">
                <a:latin typeface="Varela Round" panose="00000500000000000000" pitchFamily="2" charset="-79"/>
                <a:ea typeface="Verdana" panose="020B0604030504040204" pitchFamily="34" charset="0"/>
                <a:cs typeface="Varela Round" panose="00000500000000000000" pitchFamily="2" charset="-79"/>
              </a:rPr>
              <a:t/>
            </a:r>
            <a:br>
              <a:rPr lang="en-US" altLang="he-IL" dirty="0">
                <a:latin typeface="Varela Round" panose="00000500000000000000" pitchFamily="2" charset="-79"/>
                <a:ea typeface="Verdana" panose="020B0604030504040204" pitchFamily="34" charset="0"/>
                <a:cs typeface="Varela Round" panose="00000500000000000000" pitchFamily="2" charset="-79"/>
              </a:rPr>
            </a:br>
            <a:r>
              <a:rPr lang="he-IL" altLang="he-IL" dirty="0">
                <a:latin typeface="Varela Round" panose="00000500000000000000" pitchFamily="2" charset="-79"/>
                <a:ea typeface="Verdana" panose="020B0604030504040204" pitchFamily="34" charset="0"/>
                <a:cs typeface="Varela Round" panose="00000500000000000000" pitchFamily="2" charset="-79"/>
              </a:rPr>
              <a:t>ואתם כאן, בהִתייצבותכם בעצרת זו, מוכיחים זאת, יחד עם רבים אחרים שלא הגיעו לכאן, שהעם באמת רוצה </a:t>
            </a:r>
            <a:r>
              <a:rPr lang="he-IL" altLang="he-IL" b="1" dirty="0">
                <a:latin typeface="Varela Round" panose="00000500000000000000" pitchFamily="2" charset="-79"/>
                <a:ea typeface="Verdana" panose="020B0604030504040204" pitchFamily="34" charset="0"/>
                <a:cs typeface="Varela Round" panose="00000500000000000000" pitchFamily="2" charset="-79"/>
              </a:rPr>
              <a:t>בשלום ומתנגד לאלימות</a:t>
            </a:r>
            <a:r>
              <a:rPr lang="he-IL" altLang="he-IL" dirty="0">
                <a:latin typeface="Varela Round" panose="00000500000000000000" pitchFamily="2" charset="-79"/>
                <a:ea typeface="Verdana" panose="020B0604030504040204" pitchFamily="34" charset="0"/>
                <a:cs typeface="Varela Round" panose="00000500000000000000" pitchFamily="2" charset="-79"/>
              </a:rPr>
              <a:t>. אלימות היא כּרסום יסוד הדמוקרטיה הישראלית. יש </a:t>
            </a:r>
            <a:r>
              <a:rPr lang="he-IL" altLang="he-IL" u="sng" dirty="0">
                <a:latin typeface="Varela Round" panose="00000500000000000000" pitchFamily="2" charset="-79"/>
                <a:ea typeface="Verdana" panose="020B0604030504040204" pitchFamily="34" charset="0"/>
                <a:cs typeface="Varela Round" panose="00000500000000000000" pitchFamily="2" charset="-79"/>
              </a:rPr>
              <a:t>לגנות</a:t>
            </a:r>
            <a:r>
              <a:rPr lang="he-IL" altLang="he-IL" dirty="0">
                <a:latin typeface="Varela Round" panose="00000500000000000000" pitchFamily="2" charset="-79"/>
                <a:ea typeface="Verdana" panose="020B0604030504040204" pitchFamily="34" charset="0"/>
                <a:cs typeface="Varela Round" panose="00000500000000000000" pitchFamily="2" charset="-79"/>
              </a:rPr>
              <a:t> אותה, ל</a:t>
            </a:r>
            <a:r>
              <a:rPr lang="he-IL" altLang="he-IL" u="sng" dirty="0">
                <a:latin typeface="Varela Round" panose="00000500000000000000" pitchFamily="2" charset="-79"/>
                <a:ea typeface="Verdana" panose="020B0604030504040204" pitchFamily="34" charset="0"/>
                <a:cs typeface="Varela Round" panose="00000500000000000000" pitchFamily="2" charset="-79"/>
              </a:rPr>
              <a:t>הוקיע</a:t>
            </a:r>
            <a:r>
              <a:rPr lang="he-IL" altLang="he-IL" dirty="0">
                <a:latin typeface="Varela Round" panose="00000500000000000000" pitchFamily="2" charset="-79"/>
                <a:ea typeface="Verdana" panose="020B0604030504040204" pitchFamily="34" charset="0"/>
                <a:cs typeface="Varela Round" panose="00000500000000000000" pitchFamily="2" charset="-79"/>
              </a:rPr>
              <a:t> אותה, ל</a:t>
            </a:r>
            <a:r>
              <a:rPr lang="he-IL" altLang="he-IL" u="sng" dirty="0">
                <a:latin typeface="Varela Round" panose="00000500000000000000" pitchFamily="2" charset="-79"/>
                <a:ea typeface="Verdana" panose="020B0604030504040204" pitchFamily="34" charset="0"/>
                <a:cs typeface="Varela Round" panose="00000500000000000000" pitchFamily="2" charset="-79"/>
              </a:rPr>
              <a:t>בודד</a:t>
            </a:r>
            <a:r>
              <a:rPr lang="he-IL" altLang="he-IL" dirty="0">
                <a:latin typeface="Varela Round" panose="00000500000000000000" pitchFamily="2" charset="-79"/>
                <a:ea typeface="Verdana" panose="020B0604030504040204" pitchFamily="34" charset="0"/>
                <a:cs typeface="Varela Round" panose="00000500000000000000" pitchFamily="2" charset="-79"/>
              </a:rPr>
              <a:t> אותה. </a:t>
            </a:r>
            <a:r>
              <a:rPr lang="he-IL" altLang="he-IL" b="1" dirty="0">
                <a:latin typeface="Varela Round" panose="00000500000000000000" pitchFamily="2" charset="-79"/>
                <a:ea typeface="Verdana" panose="020B0604030504040204" pitchFamily="34" charset="0"/>
                <a:cs typeface="Varela Round" panose="00000500000000000000" pitchFamily="2" charset="-79"/>
              </a:rPr>
              <a:t>זו לא דרכה של מדינת ישראל</a:t>
            </a:r>
            <a:r>
              <a:rPr lang="he-IL" altLang="he-IL" dirty="0">
                <a:latin typeface="Varela Round" panose="00000500000000000000" pitchFamily="2" charset="-79"/>
                <a:ea typeface="Verdana" panose="020B0604030504040204" pitchFamily="34" charset="0"/>
                <a:cs typeface="Varela Round" panose="00000500000000000000" pitchFamily="2" charset="-79"/>
              </a:rPr>
              <a:t>. בדמוקרטיה יכולות להיות מחלוקות, אך ההכרעה תהיה בבחירות דמוקרטיות."</a:t>
            </a:r>
            <a:endParaRPr lang="en-US" altLang="he-IL" dirty="0">
              <a:latin typeface="Varela Round" panose="00000500000000000000" pitchFamily="2" charset="-79"/>
              <a:ea typeface="Verdana" panose="020B0604030504040204" pitchFamily="34" charset="0"/>
              <a:cs typeface="Varela Round" panose="00000500000000000000" pitchFamily="2" charset="-79"/>
            </a:endParaRPr>
          </a:p>
          <a:p>
            <a:pPr algn="ctr">
              <a:lnSpc>
                <a:spcPct val="150000"/>
              </a:lnSpc>
              <a:spcBef>
                <a:spcPct val="0"/>
              </a:spcBef>
              <a:buFontTx/>
              <a:buNone/>
            </a:pPr>
            <a:endParaRPr lang="he-IL" altLang="he-IL" b="1" dirty="0">
              <a:latin typeface="Varela Round" panose="00000500000000000000" pitchFamily="2" charset="-79"/>
              <a:ea typeface="Verdana" panose="020B0604030504040204" pitchFamily="34" charset="0"/>
              <a:cs typeface="Varela Round" panose="00000500000000000000" pitchFamily="2" charset="-79"/>
            </a:endParaRPr>
          </a:p>
          <a:p>
            <a:pPr algn="ctr">
              <a:lnSpc>
                <a:spcPct val="150000"/>
              </a:lnSpc>
              <a:spcBef>
                <a:spcPct val="0"/>
              </a:spcBef>
              <a:buFontTx/>
              <a:buNone/>
            </a:pPr>
            <a:r>
              <a:rPr lang="he-IL" altLang="he-IL" b="1" dirty="0">
                <a:latin typeface="Varela Round" panose="00000500000000000000" pitchFamily="2" charset="-79"/>
                <a:ea typeface="Verdana" panose="020B0604030504040204" pitchFamily="34" charset="0"/>
                <a:cs typeface="Varela Round" panose="00000500000000000000" pitchFamily="2" charset="-79"/>
              </a:rPr>
              <a:t>מתוך: הנאום האחרון של יצחק רבין בעצרת "כן לשלום - לא לאלימות", כיכר מלכי ישראל תל אביב. י"א בחשוון תשנ"ו, 4 בנובמבר 1995.</a:t>
            </a:r>
            <a:endParaRPr lang="en-US" altLang="he-IL" dirty="0">
              <a:latin typeface="Varela Round" panose="00000500000000000000" pitchFamily="2" charset="-79"/>
              <a:ea typeface="Verdana" panose="020B0604030504040204" pitchFamily="34" charset="0"/>
              <a:cs typeface="Varela Round" panose="00000500000000000000" pitchFamily="2" charset="-79"/>
            </a:endParaRPr>
          </a:p>
          <a:p>
            <a:endParaRPr lang="en-IL" dirty="0"/>
          </a:p>
        </p:txBody>
      </p:sp>
    </p:spTree>
    <p:extLst>
      <p:ext uri="{BB962C8B-B14F-4D97-AF65-F5344CB8AC3E}">
        <p14:creationId xmlns:p14="http://schemas.microsoft.com/office/powerpoint/2010/main" val="1725919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AB38-291B-4A61-A110-8345805E67BB}"/>
              </a:ext>
            </a:extLst>
          </p:cNvPr>
          <p:cNvSpPr>
            <a:spLocks noGrp="1"/>
          </p:cNvSpPr>
          <p:nvPr>
            <p:ph type="title"/>
          </p:nvPr>
        </p:nvSpPr>
        <p:spPr/>
        <p:txBody>
          <a:bodyPr/>
          <a:lstStyle/>
          <a:p>
            <a:endParaRPr lang="en-IL" dirty="0"/>
          </a:p>
        </p:txBody>
      </p:sp>
      <p:pic>
        <p:nvPicPr>
          <p:cNvPr id="11266" name="Picture 2" descr="התקווה בת אלפיים לא הושלמה עדיין - על צד שמאל">
            <a:extLst>
              <a:ext uri="{FF2B5EF4-FFF2-40B4-BE49-F238E27FC236}">
                <a16:creationId xmlns:a16="http://schemas.microsoft.com/office/drawing/2014/main" id="{C706A9E3-638E-4F91-8F12-36345C06D85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932" t="5503" r="5020" b="5717"/>
          <a:stretch/>
        </p:blipFill>
        <p:spPr bwMode="auto">
          <a:xfrm>
            <a:off x="38263" y="69546"/>
            <a:ext cx="12115474" cy="6718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9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סרטון רצח יצחק רבין">
            <a:hlinkClick r:id="" action="ppaction://media"/>
            <a:extLst>
              <a:ext uri="{FF2B5EF4-FFF2-40B4-BE49-F238E27FC236}">
                <a16:creationId xmlns:a16="http://schemas.microsoft.com/office/drawing/2014/main" id="{9672052F-49BE-4172-B47D-ED7BD32167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3042" y="0"/>
            <a:ext cx="9183321" cy="6887491"/>
          </a:xfrm>
          <a:prstGeom prst="rect">
            <a:avLst/>
          </a:prstGeom>
        </p:spPr>
      </p:pic>
    </p:spTree>
    <p:extLst>
      <p:ext uri="{BB962C8B-B14F-4D97-AF65-F5344CB8AC3E}">
        <p14:creationId xmlns:p14="http://schemas.microsoft.com/office/powerpoint/2010/main" val="31392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1">
            <a:extLst>
              <a:ext uri="{FF2B5EF4-FFF2-40B4-BE49-F238E27FC236}">
                <a16:creationId xmlns:a16="http://schemas.microsoft.com/office/drawing/2014/main" id="{0972EAAA-2901-4127-940E-31125486B060}"/>
              </a:ext>
            </a:extLst>
          </p:cNvPr>
          <p:cNvSpPr>
            <a:spLocks noGrp="1" noChangeArrowheads="1"/>
          </p:cNvSpPr>
          <p:nvPr>
            <p:ph type="title"/>
          </p:nvPr>
        </p:nvSpPr>
        <p:spPr bwMode="auto">
          <a:xfrm>
            <a:off x="704636" y="137636"/>
            <a:ext cx="10515600"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he-IL" altLang="he-IL" sz="5400" b="1" dirty="0">
                <a:latin typeface="Amatica SC" panose="00000500000000000000" pitchFamily="2" charset="-79"/>
                <a:cs typeface="Amatica SC" panose="00000500000000000000" pitchFamily="2" charset="-79"/>
              </a:rPr>
              <a:t>במוצאי שבת י"ב בחשוון תשנ"ו נפל דבר בישראל. </a:t>
            </a:r>
            <a:r>
              <a:rPr lang="en-US" altLang="he-IL" sz="5400" b="1" dirty="0">
                <a:latin typeface="Amatica SC" panose="00000500000000000000" pitchFamily="2" charset="-79"/>
                <a:cs typeface="Amatica SC" panose="00000500000000000000" pitchFamily="2" charset="-79"/>
              </a:rPr>
              <a:t/>
            </a:r>
            <a:br>
              <a:rPr lang="en-US" altLang="he-IL" sz="5400" b="1" dirty="0">
                <a:latin typeface="Amatica SC" panose="00000500000000000000" pitchFamily="2" charset="-79"/>
                <a:cs typeface="Amatica SC" panose="00000500000000000000" pitchFamily="2" charset="-79"/>
              </a:rPr>
            </a:br>
            <a:r>
              <a:rPr lang="he-IL" altLang="he-IL" sz="5400" b="1" u="sng"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rPr>
              <a:t>יצחק רבין</a:t>
            </a:r>
            <a:r>
              <a:rPr lang="en-US" altLang="he-IL" sz="5400" b="1" dirty="0">
                <a:latin typeface="Amatica SC" panose="00000500000000000000" pitchFamily="2" charset="-79"/>
                <a:cs typeface="Amatica SC" panose="00000500000000000000" pitchFamily="2" charset="-79"/>
              </a:rPr>
              <a:t/>
            </a:r>
            <a:br>
              <a:rPr lang="en-US" altLang="he-IL" sz="5400" b="1" dirty="0">
                <a:latin typeface="Amatica SC" panose="00000500000000000000" pitchFamily="2" charset="-79"/>
                <a:cs typeface="Amatica SC" panose="00000500000000000000" pitchFamily="2" charset="-79"/>
              </a:rPr>
            </a:br>
            <a:r>
              <a:rPr lang="he-IL" altLang="he-IL" sz="5400" b="1" dirty="0">
                <a:latin typeface="Amatica SC" panose="00000500000000000000" pitchFamily="2" charset="-79"/>
                <a:cs typeface="Amatica SC" panose="00000500000000000000" pitchFamily="2" charset="-79"/>
              </a:rPr>
              <a:t>ראש הממשלה ושר הביטחון של מדינת ישראל </a:t>
            </a:r>
            <a:r>
              <a:rPr lang="en-US" altLang="he-IL" sz="5400" b="1" dirty="0">
                <a:latin typeface="Amatica SC" panose="00000500000000000000" pitchFamily="2" charset="-79"/>
                <a:cs typeface="Amatica SC" panose="00000500000000000000" pitchFamily="2" charset="-79"/>
              </a:rPr>
              <a:t/>
            </a:r>
            <a:br>
              <a:rPr lang="en-US" altLang="he-IL" sz="5400" b="1" dirty="0">
                <a:latin typeface="Amatica SC" panose="00000500000000000000" pitchFamily="2" charset="-79"/>
                <a:cs typeface="Amatica SC" panose="00000500000000000000" pitchFamily="2" charset="-79"/>
              </a:rPr>
            </a:br>
            <a:r>
              <a:rPr lang="he-IL" altLang="he-IL" sz="14000" b="1" dirty="0">
                <a:solidFill>
                  <a:srgbClr val="FF0000"/>
                </a:solidFill>
                <a:latin typeface="Amatica SC" panose="00000500000000000000" pitchFamily="2" charset="-79"/>
                <a:cs typeface="Amatica SC" panose="00000500000000000000" pitchFamily="2" charset="-79"/>
              </a:rPr>
              <a:t>נרצח</a:t>
            </a:r>
            <a:r>
              <a:rPr lang="en-US" altLang="he-IL" sz="5400" b="1" dirty="0">
                <a:latin typeface="Amatica SC" panose="00000500000000000000" pitchFamily="2" charset="-79"/>
                <a:cs typeface="Amatica SC" panose="00000500000000000000" pitchFamily="2" charset="-79"/>
              </a:rPr>
              <a:t/>
            </a:r>
            <a:br>
              <a:rPr lang="en-US" altLang="he-IL" sz="5400" b="1" dirty="0">
                <a:latin typeface="Amatica SC" panose="00000500000000000000" pitchFamily="2" charset="-79"/>
                <a:cs typeface="Amatica SC" panose="00000500000000000000" pitchFamily="2" charset="-79"/>
              </a:rPr>
            </a:br>
            <a:r>
              <a:rPr lang="he-IL" altLang="he-IL" sz="5400" b="1" dirty="0">
                <a:latin typeface="Amatica SC" panose="00000500000000000000" pitchFamily="2" charset="-79"/>
                <a:cs typeface="Amatica SC" panose="00000500000000000000" pitchFamily="2" charset="-79"/>
              </a:rPr>
              <a:t>סיפור חייו של יצחק רבין משתרע על פני 73 שנים, </a:t>
            </a:r>
            <a:r>
              <a:rPr lang="en-US" altLang="he-IL" sz="5400" b="1" dirty="0">
                <a:latin typeface="Amatica SC" panose="00000500000000000000" pitchFamily="2" charset="-79"/>
                <a:cs typeface="Amatica SC" panose="00000500000000000000" pitchFamily="2" charset="-79"/>
              </a:rPr>
              <a:t/>
            </a:r>
            <a:br>
              <a:rPr lang="en-US" altLang="he-IL" sz="5400" b="1" dirty="0">
                <a:latin typeface="Amatica SC" panose="00000500000000000000" pitchFamily="2" charset="-79"/>
                <a:cs typeface="Amatica SC" panose="00000500000000000000" pitchFamily="2" charset="-79"/>
              </a:rPr>
            </a:br>
            <a:r>
              <a:rPr lang="he-IL" altLang="he-IL" sz="5400" b="1" dirty="0">
                <a:latin typeface="Amatica SC" panose="00000500000000000000" pitchFamily="2" charset="-79"/>
                <a:cs typeface="Amatica SC" panose="00000500000000000000" pitchFamily="2" charset="-79"/>
              </a:rPr>
              <a:t>מ 1922 עד 1995. </a:t>
            </a:r>
          </a:p>
        </p:txBody>
      </p:sp>
    </p:spTree>
    <p:extLst>
      <p:ext uri="{BB962C8B-B14F-4D97-AF65-F5344CB8AC3E}">
        <p14:creationId xmlns:p14="http://schemas.microsoft.com/office/powerpoint/2010/main" val="10013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אתר החגים והמועדים של התנועה ליהדות מתקדמת בישראל - מקורות וטקסים">
            <a:extLst>
              <a:ext uri="{FF2B5EF4-FFF2-40B4-BE49-F238E27FC236}">
                <a16:creationId xmlns:a16="http://schemas.microsoft.com/office/drawing/2014/main" id="{699F2F56-2070-40B6-93C8-D876DEF092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941917"/>
            <a:ext cx="5291666" cy="49741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doption Memorials | InterCountry Adoptee Voices (ICAV)">
            <a:extLst>
              <a:ext uri="{FF2B5EF4-FFF2-40B4-BE49-F238E27FC236}">
                <a16:creationId xmlns:a16="http://schemas.microsoft.com/office/drawing/2014/main" id="{4F0BE561-356C-42BD-8AD5-872CC553404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6865" y="1662906"/>
            <a:ext cx="5291667" cy="3532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07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andles GIFs - Get the best GIF on GIPHY">
            <a:extLst>
              <a:ext uri="{FF2B5EF4-FFF2-40B4-BE49-F238E27FC236}">
                <a16:creationId xmlns:a16="http://schemas.microsoft.com/office/drawing/2014/main" id="{DDC9E4FA-42BE-4A48-817F-67C618D87E22}"/>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59072" y="0"/>
            <a:ext cx="13190119" cy="7027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F0AFED2-80CC-430F-A5DD-B837B9E663D2}"/>
              </a:ext>
            </a:extLst>
          </p:cNvPr>
          <p:cNvSpPr>
            <a:spLocks noGrp="1"/>
          </p:cNvSpPr>
          <p:nvPr>
            <p:ph type="title"/>
          </p:nvPr>
        </p:nvSpPr>
        <p:spPr>
          <a:xfrm>
            <a:off x="581347" y="3731989"/>
            <a:ext cx="10515600" cy="1325563"/>
          </a:xfrm>
        </p:spPr>
        <p:txBody>
          <a:bodyPr>
            <a:normAutofit fontScale="90000"/>
          </a:bodyPr>
          <a:lstStyle/>
          <a:p>
            <a:pPr algn="ctr">
              <a:lnSpc>
                <a:spcPct val="150000"/>
              </a:lnSpc>
            </a:pPr>
            <a:r>
              <a:rPr lang="he-IL"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היום, י' בחשוון תשפ"א, אנו מציינים את יום הזיכרון ה-25 ליצחק רבין. </a:t>
            </a:r>
            <a:r>
              <a:rPr lang="en-US"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
            </a:r>
            <a:br>
              <a:rPr lang="en-US"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br>
            <a:r>
              <a:rPr lang="he-IL"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בארבעה בנובמבר 1995, בסיומה של עצרת:</a:t>
            </a:r>
            <a:br>
              <a:rPr lang="he-IL"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br>
            <a:r>
              <a:rPr lang="he-IL"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 "כן לשלום - לא לאלימות"</a:t>
            </a:r>
            <a:r>
              <a:rPr lang="en-US"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
            </a:r>
            <a:br>
              <a:rPr lang="en-US"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br>
            <a:r>
              <a:rPr lang="he-IL" altLang="he-IL" sz="3600" b="1" u="sng" dirty="0">
                <a:solidFill>
                  <a:srgbClr val="FF0000"/>
                </a:solidFill>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נרצח</a:t>
            </a:r>
            <a:r>
              <a:rPr lang="he-IL"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 </a:t>
            </a:r>
            <a:br>
              <a:rPr lang="he-IL"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br>
            <a:r>
              <a:rPr lang="he-IL"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ראש ממשלת ישראל ושר הביטחון, יצחק רבין. </a:t>
            </a:r>
            <a:r>
              <a:rPr lang="en-US"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
            </a:r>
            <a:br>
              <a:rPr lang="en-US"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br>
            <a:r>
              <a:rPr lang="he-IL"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יגאל עמיר- מתנקש יהודי, חיכה לו עם סיום העצרת וירה בגבו. </a:t>
            </a:r>
            <a:r>
              <a:rPr lang="en-US" altLang="he-IL" sz="31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
            </a:r>
            <a:br>
              <a:rPr lang="en-US" altLang="he-IL" sz="31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br>
            <a:r>
              <a:rPr lang="en-US" altLang="he-IL" sz="54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rPr>
              <a:t/>
            </a:r>
            <a:br>
              <a:rPr lang="en-US" altLang="he-IL" sz="54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rPr>
            </a:br>
            <a:endParaRPr lang="en-IL"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endParaRPr>
          </a:p>
        </p:txBody>
      </p:sp>
    </p:spTree>
    <p:extLst>
      <p:ext uri="{BB962C8B-B14F-4D97-AF65-F5344CB8AC3E}">
        <p14:creationId xmlns:p14="http://schemas.microsoft.com/office/powerpoint/2010/main" val="103155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andles GIFs - Get the best GIF on GIPHY">
            <a:extLst>
              <a:ext uri="{FF2B5EF4-FFF2-40B4-BE49-F238E27FC236}">
                <a16:creationId xmlns:a16="http://schemas.microsoft.com/office/drawing/2014/main" id="{DDC9E4FA-42BE-4A48-817F-67C618D87E22}"/>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59072" y="0"/>
            <a:ext cx="13190119" cy="7027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F0AFED2-80CC-430F-A5DD-B837B9E663D2}"/>
              </a:ext>
            </a:extLst>
          </p:cNvPr>
          <p:cNvSpPr>
            <a:spLocks noGrp="1"/>
          </p:cNvSpPr>
          <p:nvPr>
            <p:ph type="title"/>
          </p:nvPr>
        </p:nvSpPr>
        <p:spPr>
          <a:xfrm>
            <a:off x="499154" y="3033346"/>
            <a:ext cx="10515600" cy="1325563"/>
          </a:xfrm>
        </p:spPr>
        <p:txBody>
          <a:bodyPr>
            <a:normAutofit fontScale="90000"/>
          </a:bodyPr>
          <a:lstStyle/>
          <a:p>
            <a:pPr algn="ctr">
              <a:lnSpc>
                <a:spcPct val="150000"/>
              </a:lnSpc>
            </a:pPr>
            <a:r>
              <a:rPr lang="en-US"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t/>
            </a:r>
            <a:br>
              <a:rPr lang="en-US" altLang="he-IL" sz="3600" b="1" dirty="0">
                <a:effectLst>
                  <a:outerShdw blurRad="38100" dist="38100" dir="2700000" algn="tl">
                    <a:srgbClr val="000000">
                      <a:alpha val="43137"/>
                    </a:srgbClr>
                  </a:outerShdw>
                </a:effectLst>
                <a:latin typeface="Varela Round" panose="00000500000000000000" pitchFamily="2" charset="-79"/>
                <a:ea typeface="Times New Roman" panose="02020603050405020304" pitchFamily="18" charset="0"/>
                <a:cs typeface="Varela Round" panose="00000500000000000000" pitchFamily="2" charset="-79"/>
              </a:rPr>
            </a:br>
            <a:r>
              <a:rPr lang="he-IL" alt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קורות חייו של יצחק רבין, שזורים בקורות חייה של מדינת ישראל. </a:t>
            </a:r>
            <a:r>
              <a:rPr lang="en-US" alt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
            </a:r>
            <a:br>
              <a:rPr lang="en-US" alt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br>
            <a:r>
              <a:rPr lang="he-IL" alt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מלוחם ומפקד במלחמות ישראל, לראשות הממשלה וניסיון לכונן תהליך שלום. </a:t>
            </a:r>
            <a:r>
              <a:rPr lang="en-US" alt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
            </a:r>
            <a:br>
              <a:rPr lang="en-US" alt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br>
            <a:r>
              <a:rPr lang="he-IL" altLang="he-IL" sz="3600" b="1"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אנו ממשיכים ומציינים את יום הרצח כבכל שנה כדי לחזור ולהגיד- </a:t>
            </a:r>
            <a:r>
              <a:rPr lang="en-US" altLang="he-IL" sz="3600" dirty="0">
                <a:latin typeface="Varela Round" panose="00000500000000000000" pitchFamily="2" charset="-79"/>
                <a:cs typeface="Varela Round" panose="00000500000000000000" pitchFamily="2" charset="-79"/>
              </a:rPr>
              <a:t/>
            </a:r>
            <a:br>
              <a:rPr lang="en-US" altLang="he-IL" sz="3600" dirty="0">
                <a:latin typeface="Varela Round" panose="00000500000000000000" pitchFamily="2" charset="-79"/>
                <a:cs typeface="Varela Round" panose="00000500000000000000" pitchFamily="2" charset="-79"/>
              </a:rPr>
            </a:br>
            <a:r>
              <a:rPr lang="he-IL" altLang="he-IL" sz="3600" b="1" u="sng" dirty="0">
                <a:solidFill>
                  <a:srgbClr val="A50021"/>
                </a:solidFill>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"לא ניתן לעבור את גבולות הדמוקרטיה, לא ניתן לנהוג ולפשוע באלימות". </a:t>
            </a:r>
            <a:r>
              <a:rPr lang="en-US" altLang="he-IL" sz="54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rPr>
              <a:t/>
            </a:r>
            <a:br>
              <a:rPr lang="en-US" altLang="he-IL" sz="54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rPr>
            </a:br>
            <a:endParaRPr lang="en-IL"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endParaRPr>
          </a:p>
        </p:txBody>
      </p:sp>
    </p:spTree>
    <p:extLst>
      <p:ext uri="{BB962C8B-B14F-4D97-AF65-F5344CB8AC3E}">
        <p14:creationId xmlns:p14="http://schemas.microsoft.com/office/powerpoint/2010/main" val="251172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F6EF-F0A5-4273-8CAF-914C074BA2A6}"/>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095DFE5F-838E-42D8-9CC8-450325231010}"/>
              </a:ext>
            </a:extLst>
          </p:cNvPr>
          <p:cNvSpPr>
            <a:spLocks noGrp="1"/>
          </p:cNvSpPr>
          <p:nvPr>
            <p:ph idx="1"/>
          </p:nvPr>
        </p:nvSpPr>
        <p:spPr/>
        <p:txBody>
          <a:bodyPr/>
          <a:lstStyle/>
          <a:p>
            <a:endParaRPr lang="en-IL"/>
          </a:p>
        </p:txBody>
      </p:sp>
      <p:pic>
        <p:nvPicPr>
          <p:cNvPr id="4" name="Picture 6" descr="יצחק רבין - מי ראש הממשלה ששילם בחייו על שרצה לעשות - אנציקלופדיית אאוריקה">
            <a:extLst>
              <a:ext uri="{FF2B5EF4-FFF2-40B4-BE49-F238E27FC236}">
                <a16:creationId xmlns:a16="http://schemas.microsoft.com/office/drawing/2014/main" id="{7AD16CAF-CE9B-4DB9-B4C2-0A4EC9DC2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0" y="3349625"/>
            <a:ext cx="48895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In my Back Yard: יצחק רבין - מסע בין תחנות חייו">
            <a:extLst>
              <a:ext uri="{FF2B5EF4-FFF2-40B4-BE49-F238E27FC236}">
                <a16:creationId xmlns:a16="http://schemas.microsoft.com/office/drawing/2014/main" id="{21C819A3-EC27-47DA-BCA4-6800F63F3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48" t="1396" r="-21301"/>
          <a:stretch>
            <a:fillRect/>
          </a:stretch>
        </p:blipFill>
        <p:spPr bwMode="auto">
          <a:xfrm rot="668547">
            <a:off x="9112250" y="3957638"/>
            <a:ext cx="421322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רצח יצחק רבין – המכלול">
            <a:extLst>
              <a:ext uri="{FF2B5EF4-FFF2-40B4-BE49-F238E27FC236}">
                <a16:creationId xmlns:a16="http://schemas.microsoft.com/office/drawing/2014/main" id="{51782B64-8EDB-4334-A09D-CA2C4776D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1095">
            <a:off x="320676" y="3306764"/>
            <a:ext cx="38100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במוצ&quot;ש - העצרת לזכר יצחק רבין: &quot;כן לשלום, לא לאלימות&quot;">
            <a:extLst>
              <a:ext uri="{FF2B5EF4-FFF2-40B4-BE49-F238E27FC236}">
                <a16:creationId xmlns:a16="http://schemas.microsoft.com/office/drawing/2014/main" id="{D393D0A8-1A77-4FF5-8C48-5439B3F11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74010">
            <a:off x="-962024" y="7939"/>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יצחק רבין | לקסיקון לתרבות ישראל | תרבות.il">
            <a:extLst>
              <a:ext uri="{FF2B5EF4-FFF2-40B4-BE49-F238E27FC236}">
                <a16:creationId xmlns:a16="http://schemas.microsoft.com/office/drawing/2014/main" id="{FA82D63D-DC58-490E-99D7-F1AEE315F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018" r="5605" b="8925"/>
          <a:stretch>
            <a:fillRect/>
          </a:stretch>
        </p:blipFill>
        <p:spPr bwMode="auto">
          <a:xfrm rot="249927">
            <a:off x="7283451" y="-190499"/>
            <a:ext cx="58039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מטח">
            <a:extLst>
              <a:ext uri="{FF2B5EF4-FFF2-40B4-BE49-F238E27FC236}">
                <a16:creationId xmlns:a16="http://schemas.microsoft.com/office/drawing/2014/main" id="{861F231A-0090-4081-9F05-974B52650F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6023">
            <a:off x="4972051" y="-42862"/>
            <a:ext cx="2330450" cy="332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44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andles GIFs - Get the best GIF on GIPHY">
            <a:extLst>
              <a:ext uri="{FF2B5EF4-FFF2-40B4-BE49-F238E27FC236}">
                <a16:creationId xmlns:a16="http://schemas.microsoft.com/office/drawing/2014/main" id="{E7BB6481-EBE8-4B9A-BCE9-CAFD1AE49FA2}"/>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64387" y="107688"/>
            <a:ext cx="9745465" cy="6750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14A119A-3FDD-42E5-8CFA-ED4E4D0AFBAA}"/>
              </a:ext>
            </a:extLst>
          </p:cNvPr>
          <p:cNvSpPr>
            <a:spLocks noGrp="1"/>
          </p:cNvSpPr>
          <p:nvPr>
            <p:ph type="title"/>
          </p:nvPr>
        </p:nvSpPr>
        <p:spPr>
          <a:xfrm>
            <a:off x="-1083068" y="3429000"/>
            <a:ext cx="10515600" cy="1325563"/>
          </a:xfrm>
        </p:spPr>
        <p:txBody>
          <a:bodyPr>
            <a:normAutofit fontScale="90000"/>
          </a:bodyPr>
          <a:lstStyle/>
          <a:p>
            <a:pPr algn="r"/>
            <a:r>
              <a:rPr lang="he-IL" dirty="0"/>
              <a:t/>
            </a:r>
            <a:br>
              <a:rPr lang="he-IL" dirty="0"/>
            </a:br>
            <a:r>
              <a:rPr lang="he-IL" sz="3600" b="1" dirty="0">
                <a:latin typeface="Amatica SC" panose="00000500000000000000" pitchFamily="2" charset="-79"/>
                <a:cs typeface="Amatica SC" panose="00000500000000000000" pitchFamily="2" charset="-79"/>
              </a:rPr>
              <a:t>אני הולך</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לבכות לך תהיה חזק למעלה</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געגועיי</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כמו דלתות שנפתחות בלילה</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לנצח אחי</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אזכור אותך תמיד</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ונפגש בסוף אתה יודע</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ויש לי חברים</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אבל גם הם כבים</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אל מול אורך המשוגע</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כשעצובים הולכים לים</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לכן הים מלוח</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וזה עצוב</a:t>
            </a:r>
            <a:br>
              <a:rPr lang="he-IL" sz="3600" b="1" dirty="0">
                <a:latin typeface="Amatica SC" panose="00000500000000000000" pitchFamily="2" charset="-79"/>
                <a:cs typeface="Amatica SC" panose="00000500000000000000" pitchFamily="2" charset="-79"/>
              </a:rPr>
            </a:br>
            <a:r>
              <a:rPr lang="he-IL" sz="3600" b="1" dirty="0">
                <a:latin typeface="Amatica SC" panose="00000500000000000000" pitchFamily="2" charset="-79"/>
                <a:cs typeface="Amatica SC" panose="00000500000000000000" pitchFamily="2" charset="-79"/>
              </a:rPr>
              <a:t>שלהחזיר ציוד אפשר לא געגוע</a:t>
            </a:r>
            <a:r>
              <a:rPr lang="he-IL" dirty="0"/>
              <a:t/>
            </a:r>
            <a:br>
              <a:rPr lang="he-IL" dirty="0"/>
            </a:br>
            <a:r>
              <a:rPr lang="he-IL" dirty="0"/>
              <a:t/>
            </a:r>
            <a:br>
              <a:rPr lang="he-IL" dirty="0"/>
            </a:br>
            <a:r>
              <a:rPr lang="he-IL" dirty="0"/>
              <a:t/>
            </a:r>
            <a:br>
              <a:rPr lang="he-IL" dirty="0"/>
            </a:br>
            <a:endParaRPr lang="en-IL" dirty="0"/>
          </a:p>
        </p:txBody>
      </p:sp>
      <p:sp>
        <p:nvSpPr>
          <p:cNvPr id="6" name="Rectangle 5">
            <a:extLst>
              <a:ext uri="{FF2B5EF4-FFF2-40B4-BE49-F238E27FC236}">
                <a16:creationId xmlns:a16="http://schemas.microsoft.com/office/drawing/2014/main" id="{387F0AC3-5905-4D5D-BF83-31FE5E23B0D0}"/>
              </a:ext>
            </a:extLst>
          </p:cNvPr>
          <p:cNvSpPr/>
          <p:nvPr/>
        </p:nvSpPr>
        <p:spPr>
          <a:xfrm>
            <a:off x="-1164403" y="-119656"/>
            <a:ext cx="6096000" cy="5786199"/>
          </a:xfrm>
          <a:prstGeom prst="rect">
            <a:avLst/>
          </a:prstGeom>
        </p:spPr>
        <p:txBody>
          <a:bodyPr>
            <a:spAutoFit/>
          </a:bodyPr>
          <a:lstStyle/>
          <a:p>
            <a:pPr algn="r"/>
            <a:r>
              <a:rPr lang="he-IL" b="0" i="0" dirty="0">
                <a:solidFill>
                  <a:srgbClr val="202124"/>
                </a:solidFill>
                <a:effectLst/>
                <a:latin typeface="arial" panose="020B0604020202020204" pitchFamily="34" charset="0"/>
              </a:rPr>
              <a:t/>
            </a:r>
            <a:br>
              <a:rPr lang="he-IL" b="0" i="0" dirty="0">
                <a:solidFill>
                  <a:srgbClr val="202124"/>
                </a:solidFill>
                <a:effectLst/>
                <a:latin typeface="arial" panose="020B0604020202020204" pitchFamily="34" charset="0"/>
              </a:rPr>
            </a:br>
            <a:r>
              <a:rPr lang="he-IL" sz="3200" b="1" i="0" dirty="0">
                <a:solidFill>
                  <a:srgbClr val="202124"/>
                </a:solidFill>
                <a:effectLst/>
                <a:latin typeface="Amatica SC" panose="00000500000000000000" pitchFamily="2" charset="-79"/>
                <a:cs typeface="Amatica SC" panose="00000500000000000000" pitchFamily="2" charset="-79"/>
              </a:rPr>
              <a:t>לנצח אחי</a:t>
            </a:r>
            <a:br>
              <a:rPr lang="he-IL" sz="3200" b="1" i="0" dirty="0">
                <a:solidFill>
                  <a:srgbClr val="202124"/>
                </a:solidFill>
                <a:effectLst/>
                <a:latin typeface="Amatica SC" panose="00000500000000000000" pitchFamily="2" charset="-79"/>
                <a:cs typeface="Amatica SC" panose="00000500000000000000" pitchFamily="2" charset="-79"/>
              </a:rPr>
            </a:br>
            <a:r>
              <a:rPr lang="he-IL" sz="3200" b="1" i="0" dirty="0">
                <a:solidFill>
                  <a:srgbClr val="202124"/>
                </a:solidFill>
                <a:effectLst/>
                <a:latin typeface="Amatica SC" panose="00000500000000000000" pitchFamily="2" charset="-79"/>
                <a:cs typeface="Amatica SC" panose="00000500000000000000" pitchFamily="2" charset="-79"/>
              </a:rPr>
              <a:t>אזכור אותך תמיד</a:t>
            </a:r>
            <a:br>
              <a:rPr lang="he-IL" sz="3200" b="1" i="0" dirty="0">
                <a:solidFill>
                  <a:srgbClr val="202124"/>
                </a:solidFill>
                <a:effectLst/>
                <a:latin typeface="Amatica SC" panose="00000500000000000000" pitchFamily="2" charset="-79"/>
                <a:cs typeface="Amatica SC" panose="00000500000000000000" pitchFamily="2" charset="-79"/>
              </a:rPr>
            </a:br>
            <a:r>
              <a:rPr lang="he-IL" sz="3200" b="1" i="0" dirty="0">
                <a:solidFill>
                  <a:srgbClr val="202124"/>
                </a:solidFill>
                <a:effectLst/>
                <a:latin typeface="Amatica SC" panose="00000500000000000000" pitchFamily="2" charset="-79"/>
                <a:cs typeface="Amatica SC" panose="00000500000000000000" pitchFamily="2" charset="-79"/>
              </a:rPr>
              <a:t>ונפגש בסוף אתה יודע</a:t>
            </a:r>
            <a:br>
              <a:rPr lang="he-IL" sz="3200" b="1" i="0" dirty="0">
                <a:solidFill>
                  <a:srgbClr val="202124"/>
                </a:solidFill>
                <a:effectLst/>
                <a:latin typeface="Amatica SC" panose="00000500000000000000" pitchFamily="2" charset="-79"/>
                <a:cs typeface="Amatica SC" panose="00000500000000000000" pitchFamily="2" charset="-79"/>
              </a:rPr>
            </a:br>
            <a:r>
              <a:rPr lang="he-IL" sz="3200" b="1" i="0" dirty="0">
                <a:solidFill>
                  <a:srgbClr val="202124"/>
                </a:solidFill>
                <a:effectLst/>
                <a:latin typeface="Amatica SC" panose="00000500000000000000" pitchFamily="2" charset="-79"/>
                <a:cs typeface="Amatica SC" panose="00000500000000000000" pitchFamily="2" charset="-79"/>
              </a:rPr>
              <a:t>ויש לי חברים</a:t>
            </a:r>
            <a:br>
              <a:rPr lang="he-IL" sz="3200" b="1" i="0" dirty="0">
                <a:solidFill>
                  <a:srgbClr val="202124"/>
                </a:solidFill>
                <a:effectLst/>
                <a:latin typeface="Amatica SC" panose="00000500000000000000" pitchFamily="2" charset="-79"/>
                <a:cs typeface="Amatica SC" panose="00000500000000000000" pitchFamily="2" charset="-79"/>
              </a:rPr>
            </a:br>
            <a:r>
              <a:rPr lang="he-IL" sz="3200" b="1" i="0" dirty="0">
                <a:solidFill>
                  <a:srgbClr val="202124"/>
                </a:solidFill>
                <a:effectLst/>
                <a:latin typeface="Amatica SC" panose="00000500000000000000" pitchFamily="2" charset="-79"/>
                <a:cs typeface="Amatica SC" panose="00000500000000000000" pitchFamily="2" charset="-79"/>
              </a:rPr>
              <a:t>אבל גם הם כבים</a:t>
            </a:r>
            <a:br>
              <a:rPr lang="he-IL" sz="3200" b="1" i="0" dirty="0">
                <a:solidFill>
                  <a:srgbClr val="202124"/>
                </a:solidFill>
                <a:effectLst/>
                <a:latin typeface="Amatica SC" panose="00000500000000000000" pitchFamily="2" charset="-79"/>
                <a:cs typeface="Amatica SC" panose="00000500000000000000" pitchFamily="2" charset="-79"/>
              </a:rPr>
            </a:br>
            <a:r>
              <a:rPr lang="he-IL" sz="3200" b="1" i="0" dirty="0">
                <a:solidFill>
                  <a:srgbClr val="202124"/>
                </a:solidFill>
                <a:effectLst/>
                <a:latin typeface="Amatica SC" panose="00000500000000000000" pitchFamily="2" charset="-79"/>
                <a:cs typeface="Amatica SC" panose="00000500000000000000" pitchFamily="2" charset="-79"/>
              </a:rPr>
              <a:t>אל מול אורך המשוגע</a:t>
            </a:r>
          </a:p>
          <a:p>
            <a:pPr algn="r"/>
            <a:r>
              <a:rPr lang="he-IL" sz="3200" b="1" i="0" dirty="0">
                <a:solidFill>
                  <a:srgbClr val="202124"/>
                </a:solidFill>
                <a:effectLst/>
                <a:latin typeface="Amatica SC" panose="00000500000000000000" pitchFamily="2" charset="-79"/>
                <a:cs typeface="Amatica SC" panose="00000500000000000000" pitchFamily="2" charset="-79"/>
              </a:rPr>
              <a:t>וכמו הגלים</a:t>
            </a:r>
            <a:br>
              <a:rPr lang="he-IL" sz="3200" b="1" i="0" dirty="0">
                <a:solidFill>
                  <a:srgbClr val="202124"/>
                </a:solidFill>
                <a:effectLst/>
                <a:latin typeface="Amatica SC" panose="00000500000000000000" pitchFamily="2" charset="-79"/>
                <a:cs typeface="Amatica SC" panose="00000500000000000000" pitchFamily="2" charset="-79"/>
              </a:rPr>
            </a:br>
            <a:r>
              <a:rPr lang="he-IL" sz="3200" b="1" i="0" dirty="0">
                <a:solidFill>
                  <a:srgbClr val="202124"/>
                </a:solidFill>
                <a:effectLst/>
                <a:latin typeface="Amatica SC" panose="00000500000000000000" pitchFamily="2" charset="-79"/>
                <a:cs typeface="Amatica SC" panose="00000500000000000000" pitchFamily="2" charset="-79"/>
              </a:rPr>
              <a:t>אנחנו מתנפצים</a:t>
            </a:r>
            <a:br>
              <a:rPr lang="he-IL" sz="3200" b="1" i="0" dirty="0">
                <a:solidFill>
                  <a:srgbClr val="202124"/>
                </a:solidFill>
                <a:effectLst/>
                <a:latin typeface="Amatica SC" panose="00000500000000000000" pitchFamily="2" charset="-79"/>
                <a:cs typeface="Amatica SC" panose="00000500000000000000" pitchFamily="2" charset="-79"/>
              </a:rPr>
            </a:br>
            <a:r>
              <a:rPr lang="he-IL" sz="3200" b="1" i="0" dirty="0">
                <a:solidFill>
                  <a:srgbClr val="202124"/>
                </a:solidFill>
                <a:effectLst/>
                <a:latin typeface="Amatica SC" panose="00000500000000000000" pitchFamily="2" charset="-79"/>
                <a:cs typeface="Amatica SC" panose="00000500000000000000" pitchFamily="2" charset="-79"/>
              </a:rPr>
              <a:t>אל המזח</a:t>
            </a:r>
            <a:br>
              <a:rPr lang="he-IL" sz="3200" b="1" i="0" dirty="0">
                <a:solidFill>
                  <a:srgbClr val="202124"/>
                </a:solidFill>
                <a:effectLst/>
                <a:latin typeface="Amatica SC" panose="00000500000000000000" pitchFamily="2" charset="-79"/>
                <a:cs typeface="Amatica SC" panose="00000500000000000000" pitchFamily="2" charset="-79"/>
              </a:rPr>
            </a:br>
            <a:r>
              <a:rPr lang="he-IL" sz="3200" b="1" i="0" dirty="0">
                <a:solidFill>
                  <a:srgbClr val="202124"/>
                </a:solidFill>
                <a:effectLst/>
                <a:latin typeface="Amatica SC" panose="00000500000000000000" pitchFamily="2" charset="-79"/>
                <a:cs typeface="Amatica SC" panose="00000500000000000000" pitchFamily="2" charset="-79"/>
              </a:rPr>
              <a:t>אל החיים</a:t>
            </a:r>
            <a:r>
              <a:rPr lang="he-IL" sz="3200" b="0" i="0" dirty="0">
                <a:solidFill>
                  <a:srgbClr val="202124"/>
                </a:solidFill>
                <a:effectLst/>
                <a:latin typeface="Amatica SC" panose="00000500000000000000" pitchFamily="2" charset="-79"/>
                <a:cs typeface="Amatica SC" panose="00000500000000000000" pitchFamily="2" charset="-79"/>
              </a:rPr>
              <a:t/>
            </a:r>
            <a:br>
              <a:rPr lang="he-IL" sz="3200" b="0" i="0" dirty="0">
                <a:solidFill>
                  <a:srgbClr val="202124"/>
                </a:solidFill>
                <a:effectLst/>
                <a:latin typeface="Amatica SC" panose="00000500000000000000" pitchFamily="2" charset="-79"/>
                <a:cs typeface="Amatica SC" panose="00000500000000000000" pitchFamily="2" charset="-79"/>
              </a:rPr>
            </a:br>
            <a:endParaRPr lang="he-IL" sz="3200" b="0" i="0" dirty="0">
              <a:solidFill>
                <a:srgbClr val="202124"/>
              </a:solidFill>
              <a:effectLst/>
              <a:latin typeface="Amatica SC" panose="00000500000000000000" pitchFamily="2" charset="-79"/>
              <a:cs typeface="Amatica SC" panose="00000500000000000000" pitchFamily="2" charset="-79"/>
            </a:endParaRPr>
          </a:p>
        </p:txBody>
      </p:sp>
      <p:sp>
        <p:nvSpPr>
          <p:cNvPr id="7" name="TextBox 6">
            <a:extLst>
              <a:ext uri="{FF2B5EF4-FFF2-40B4-BE49-F238E27FC236}">
                <a16:creationId xmlns:a16="http://schemas.microsoft.com/office/drawing/2014/main" id="{9E61E482-71C5-492C-9F3F-0653B8847F58}"/>
              </a:ext>
            </a:extLst>
          </p:cNvPr>
          <p:cNvSpPr txBox="1"/>
          <p:nvPr/>
        </p:nvSpPr>
        <p:spPr>
          <a:xfrm>
            <a:off x="-308222" y="4963309"/>
            <a:ext cx="5239819" cy="1569660"/>
          </a:xfrm>
          <a:prstGeom prst="rect">
            <a:avLst/>
          </a:prstGeom>
          <a:noFill/>
        </p:spPr>
        <p:txBody>
          <a:bodyPr wrap="square" rtlCol="0">
            <a:spAutoFit/>
          </a:bodyPr>
          <a:lstStyle/>
          <a:p>
            <a:pPr algn="r"/>
            <a:r>
              <a:rPr lang="he-IL" sz="48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rPr>
              <a:t>אז אני הולך</a:t>
            </a:r>
          </a:p>
          <a:p>
            <a:pPr algn="r"/>
            <a:r>
              <a:rPr lang="he-IL" sz="48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rPr>
              <a:t>לבכות לך תהיה חזק למעלה</a:t>
            </a:r>
            <a:endParaRPr lang="en-IL" sz="48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endParaRPr>
          </a:p>
        </p:txBody>
      </p:sp>
      <p:sp>
        <p:nvSpPr>
          <p:cNvPr id="8" name="TextBox 7">
            <a:extLst>
              <a:ext uri="{FF2B5EF4-FFF2-40B4-BE49-F238E27FC236}">
                <a16:creationId xmlns:a16="http://schemas.microsoft.com/office/drawing/2014/main" id="{8F19313B-A3E6-49B7-BEAB-2CDBD94A5691}"/>
              </a:ext>
            </a:extLst>
          </p:cNvPr>
          <p:cNvSpPr txBox="1"/>
          <p:nvPr/>
        </p:nvSpPr>
        <p:spPr>
          <a:xfrm>
            <a:off x="10387173" y="2342508"/>
            <a:ext cx="2301411" cy="1323439"/>
          </a:xfrm>
          <a:prstGeom prst="rect">
            <a:avLst/>
          </a:prstGeom>
          <a:noFill/>
        </p:spPr>
        <p:txBody>
          <a:bodyPr wrap="square" rtlCol="0">
            <a:spAutoFit/>
          </a:bodyPr>
          <a:lstStyle/>
          <a:p>
            <a:r>
              <a:rPr lang="he-IL" sz="40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rPr>
              <a:t>לבכות לך</a:t>
            </a:r>
          </a:p>
          <a:p>
            <a:r>
              <a:rPr lang="he-IL" sz="40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rPr>
              <a:t>אביב גפן</a:t>
            </a:r>
            <a:endParaRPr lang="en-IL" sz="4000" b="1" dirty="0">
              <a:effectLst>
                <a:outerShdw blurRad="38100" dist="38100" dir="2700000" algn="tl">
                  <a:srgbClr val="000000">
                    <a:alpha val="43137"/>
                  </a:srgbClr>
                </a:outerShdw>
              </a:effectLst>
              <a:latin typeface="Amatica SC" panose="00000500000000000000" pitchFamily="2" charset="-79"/>
              <a:cs typeface="Amatica SC" panose="00000500000000000000" pitchFamily="2" charset="-79"/>
            </a:endParaRPr>
          </a:p>
        </p:txBody>
      </p:sp>
    </p:spTree>
    <p:extLst>
      <p:ext uri="{BB962C8B-B14F-4D97-AF65-F5344CB8AC3E}">
        <p14:creationId xmlns:p14="http://schemas.microsoft.com/office/powerpoint/2010/main" val="4186497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ndles GIFs - Get the best GIF on GIPHY">
            <a:extLst>
              <a:ext uri="{FF2B5EF4-FFF2-40B4-BE49-F238E27FC236}">
                <a16:creationId xmlns:a16="http://schemas.microsoft.com/office/drawing/2014/main" id="{162C7856-F333-4CA3-AA1A-18866AF7E85F}"/>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2656" y="195113"/>
            <a:ext cx="12139344" cy="6467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C9ACA9C-0FAE-413F-8EDF-40CC273916A3}"/>
              </a:ext>
            </a:extLst>
          </p:cNvPr>
          <p:cNvSpPr>
            <a:spLocks noGrp="1"/>
          </p:cNvSpPr>
          <p:nvPr>
            <p:ph idx="1"/>
          </p:nvPr>
        </p:nvSpPr>
        <p:spPr>
          <a:xfrm>
            <a:off x="435582" y="1541027"/>
            <a:ext cx="11147461" cy="7119992"/>
          </a:xfrm>
        </p:spPr>
        <p:txBody>
          <a:bodyPr>
            <a:normAutofit/>
          </a:bodyPr>
          <a:lstStyle/>
          <a:p>
            <a:pPr algn="ctr">
              <a:lnSpc>
                <a:spcPct val="170000"/>
              </a:lnSpc>
              <a:spcBef>
                <a:spcPct val="0"/>
              </a:spcBef>
              <a:buFontTx/>
              <a:buNone/>
            </a:pPr>
            <a:r>
              <a:rPr lang="he-IL" altLang="he-IL" sz="3200" b="1" dirty="0">
                <a:solidFill>
                  <a:srgbClr val="141414"/>
                </a:solidFill>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ההסתה, אמנם הייתה קיימת תמיד, אבל ב-1995 היא הגיעה לשיא שמדינת ישראל ועם ישראל לא ידעו כדוגמתו עד אז.</a:t>
            </a:r>
          </a:p>
          <a:p>
            <a:pPr algn="ctr">
              <a:lnSpc>
                <a:spcPct val="170000"/>
              </a:lnSpc>
              <a:spcBef>
                <a:spcPct val="0"/>
              </a:spcBef>
              <a:buFontTx/>
              <a:buNone/>
            </a:pPr>
            <a:r>
              <a:rPr lang="he-IL" altLang="he-IL" sz="3200" b="1" dirty="0">
                <a:solidFill>
                  <a:srgbClr val="141414"/>
                </a:solidFill>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 אלא שמאז, ההסתה רק עלתה וכיום היא מצויה בממדים מבהילים, בעיקר על רקע דעות פוליטיות ואי הסכמה.</a:t>
            </a:r>
          </a:p>
        </p:txBody>
      </p:sp>
    </p:spTree>
    <p:extLst>
      <p:ext uri="{BB962C8B-B14F-4D97-AF65-F5344CB8AC3E}">
        <p14:creationId xmlns:p14="http://schemas.microsoft.com/office/powerpoint/2010/main" val="1277542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135</Words>
  <Application>Microsoft Office PowerPoint</Application>
  <PresentationFormat>מסך רחב</PresentationFormat>
  <Paragraphs>28</Paragraphs>
  <Slides>14</Slides>
  <Notes>1</Notes>
  <HiddenSlides>0</HiddenSlides>
  <MMClips>3</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14</vt:i4>
      </vt:variant>
    </vt:vector>
  </HeadingPairs>
  <TitlesOfParts>
    <vt:vector size="24" baseType="lpstr">
      <vt:lpstr>Amatica SC</vt:lpstr>
      <vt:lpstr>arial</vt:lpstr>
      <vt:lpstr>arial</vt:lpstr>
      <vt:lpstr>Calibri</vt:lpstr>
      <vt:lpstr>Calibri Light</vt:lpstr>
      <vt:lpstr>OpenSansHebrew</vt:lpstr>
      <vt:lpstr>Times New Roman</vt:lpstr>
      <vt:lpstr>Varela Round</vt:lpstr>
      <vt:lpstr>Verdana</vt:lpstr>
      <vt:lpstr>Office Theme</vt:lpstr>
      <vt:lpstr>כן" לשלום לא לאלימות"</vt:lpstr>
      <vt:lpstr>מצגת של PowerPoint‏</vt:lpstr>
      <vt:lpstr>במוצאי שבת י"ב בחשוון תשנ"ו נפל דבר בישראל.  יצחק רבין ראש הממשלה ושר הביטחון של מדינת ישראל  נרצח סיפור חייו של יצחק רבין משתרע על פני 73 שנים,  מ 1922 עד 1995. </vt:lpstr>
      <vt:lpstr>מצגת של PowerPoint‏</vt:lpstr>
      <vt:lpstr>היום, י' בחשוון תשפ"א, אנו מציינים את יום הזיכרון ה-25 ליצחק רבין.  בארבעה בנובמבר 1995, בסיומה של עצרת:  "כן לשלום - לא לאלימות" נרצח  ראש ממשלת ישראל ושר הביטחון, יצחק רבין.  יגאל עמיר- מתנקש יהודי, חיכה לו עם סיום העצרת וירה בגבו.   </vt:lpstr>
      <vt:lpstr> קורות חייו של יצחק רבין, שזורים בקורות חייה של מדינת ישראל.  מלוחם ומפקד במלחמות ישראל, לראשות הממשלה וניסיון לכונן תהליך שלום.  אנו ממשיכים ומציינים את יום הרצח כבכל שנה כדי לחזור ולהגיד-  "לא ניתן לעבור את גבולות הדמוקרטיה, לא ניתן לנהוג ולפשוע באלימות".  </vt:lpstr>
      <vt:lpstr>מצגת של PowerPoint‏</vt:lpstr>
      <vt:lpstr> אני הולך לבכות לך תהיה חזק למעלה געגועיי כמו דלתות שנפתחות בלילה לנצח אחי אזכור אותך תמיד ונפגש בסוף אתה יודע ויש לי חברים אבל גם הם כבים אל מול אורך המשוגע  כשעצובים הולכים לים לכן הים מלוח וזה עצוב שלהחזיר ציוד אפשר לא געגוע   </vt:lpstr>
      <vt:lpstr>מצגת של PowerPoint‏</vt:lpstr>
      <vt:lpstr>מצגת של PowerPoint‏</vt:lpstr>
      <vt:lpstr>מצגת של PowerPoint‏</vt:lpstr>
      <vt:lpstr>אני ואתה  אריק איינשטיין </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כן" לשלום לא לאלימות"</dc:title>
  <dc:creator>Ori</dc:creator>
  <cp:lastModifiedBy>‏‏משתמש Windows</cp:lastModifiedBy>
  <cp:revision>11</cp:revision>
  <dcterms:created xsi:type="dcterms:W3CDTF">2020-10-22T06:28:03Z</dcterms:created>
  <dcterms:modified xsi:type="dcterms:W3CDTF">2020-10-29T08:55:04Z</dcterms:modified>
</cp:coreProperties>
</file>